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37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18" Type="http://schemas.openxmlformats.org/officeDocument/2006/relationships/image" Target="../media/image23.svg"/><Relationship Id="rId3" Type="http://schemas.openxmlformats.org/officeDocument/2006/relationships/image" Target="../media/image8.sv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1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svg"/><Relationship Id="rId20" Type="http://schemas.openxmlformats.org/officeDocument/2006/relationships/image" Target="../media/image2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svg"/><Relationship Id="rId19" Type="http://schemas.openxmlformats.org/officeDocument/2006/relationships/image" Target="../media/image24.svg"/><Relationship Id="rId4" Type="http://schemas.openxmlformats.org/officeDocument/2006/relationships/image" Target="../media/image9.svg"/><Relationship Id="rId9" Type="http://schemas.openxmlformats.org/officeDocument/2006/relationships/image" Target="../media/image14.sv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sv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11" Type="http://schemas.openxmlformats.org/officeDocument/2006/relationships/image" Target="../media/image48.svg"/><Relationship Id="rId5" Type="http://schemas.openxmlformats.org/officeDocument/2006/relationships/image" Target="../media/image42.sv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svg"/><Relationship Id="rId14" Type="http://schemas.openxmlformats.org/officeDocument/2006/relationships/image" Target="../media/image5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svg"/><Relationship Id="rId9" Type="http://schemas.openxmlformats.org/officeDocument/2006/relationships/image" Target="../media/image5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42000">
                <a:srgbClr val="000000">
                  <a:alpha val="0"/>
                </a:srgbClr>
              </a:gs>
              <a:gs pos="70000">
                <a:srgbClr val="0D1C45"/>
              </a:gs>
              <a:gs pos="100000">
                <a:srgbClr val="0D1C45"/>
              </a:gs>
            </a:gsLst>
            <a:lin ang="9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2070" y="229791"/>
            <a:ext cx="4876949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680" b="1" kern="0" spc="17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BRIEFING</a:t>
            </a:r>
            <a:endParaRPr lang="en-US" sz="680" dirty="0"/>
          </a:p>
        </p:txBody>
      </p:sp>
      <p:sp>
        <p:nvSpPr>
          <p:cNvPr id="4" name="Text 2"/>
          <p:cNvSpPr/>
          <p:nvPr/>
        </p:nvSpPr>
        <p:spPr>
          <a:xfrm>
            <a:off x="372070" y="386060"/>
            <a:ext cx="1428750" cy="7590"/>
          </a:xfrm>
          <a:prstGeom prst="rect">
            <a:avLst/>
          </a:prstGeom>
          <a:solidFill>
            <a:srgbClr val="F59E0B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46888" y="551111"/>
            <a:ext cx="4655269" cy="4347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3423"/>
              </a:lnSpc>
              <a:buNone/>
            </a:pPr>
            <a:r>
              <a:rPr lang="en-US" sz="3260" b="1" kern="0" spc="-3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Enterprise Expertise</a:t>
            </a:r>
            <a:r>
              <a:rPr lang="en-US" sz="1800" b="1" kern="0" spc="-30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™</a:t>
            </a:r>
            <a:endParaRPr lang="en-US" sz="3260" dirty="0"/>
          </a:p>
        </p:txBody>
      </p:sp>
      <p:sp>
        <p:nvSpPr>
          <p:cNvPr id="6" name="Text 4"/>
          <p:cNvSpPr/>
          <p:nvPr/>
        </p:nvSpPr>
        <p:spPr>
          <a:xfrm>
            <a:off x="246888" y="1015008"/>
            <a:ext cx="4655269" cy="362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2"/>
              </a:lnSpc>
              <a:buNone/>
            </a:pPr>
            <a:r>
              <a:rPr lang="en-US" sz="2480" kern="0" spc="-2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Last Untapped</a:t>
            </a:r>
            <a:endParaRPr lang="en-US" sz="2480" dirty="0"/>
          </a:p>
        </p:txBody>
      </p:sp>
      <p:sp>
        <p:nvSpPr>
          <p:cNvPr id="7" name="Text 5"/>
          <p:cNvSpPr/>
          <p:nvPr/>
        </p:nvSpPr>
        <p:spPr>
          <a:xfrm>
            <a:off x="246888" y="1390948"/>
            <a:ext cx="4655269" cy="362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2"/>
              </a:lnSpc>
              <a:buNone/>
            </a:pPr>
            <a:r>
              <a:rPr lang="en-US" sz="2480" kern="0" spc="-2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Strategic Asset</a:t>
            </a:r>
            <a:endParaRPr lang="en-US" sz="2480" dirty="0"/>
          </a:p>
        </p:txBody>
      </p:sp>
      <p:sp>
        <p:nvSpPr>
          <p:cNvPr id="8" name="Text 6"/>
          <p:cNvSpPr/>
          <p:nvPr/>
        </p:nvSpPr>
        <p:spPr>
          <a:xfrm>
            <a:off x="372070" y="1896517"/>
            <a:ext cx="3789045" cy="371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95"/>
              </a:lnSpc>
              <a:buNone/>
            </a:pPr>
            <a:r>
              <a:rPr lang="en-US" sz="90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Executive Management Discipline for Compounding Commercial Performance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72070" y="2408188"/>
            <a:ext cx="4000500" cy="558293"/>
          </a:xfrm>
          <a:prstGeom prst="rect">
            <a:avLst/>
          </a:prstGeom>
          <a:solidFill>
            <a:srgbClr val="101E45"/>
          </a:solidFill>
          <a:ln/>
        </p:spPr>
        <p:txBody>
          <a:bodyPr wrap="square" lIns="128270" tIns="100330" rIns="128270" bIns="10033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 don't compete on what their people know. They compete on how effectively they activate what their people know.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372070" y="2408188"/>
            <a:ext cx="19050" cy="542032"/>
          </a:xfrm>
          <a:prstGeom prst="rect">
            <a:avLst/>
          </a:prstGeom>
          <a:solidFill>
            <a:srgbClr val="F59E0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72070" y="3078361"/>
            <a:ext cx="4876949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kern="0" spc="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Stephan Partners | Leadership Influence Channel</a:t>
            </a:r>
            <a:endParaRPr lang="en-US" sz="73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6290" y="193625"/>
            <a:ext cx="4297710" cy="4572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3B7BF8"/>
              </a:gs>
              <a:gs pos="50000">
                <a:srgbClr val="00C9B1"/>
              </a:gs>
              <a:gs pos="100000">
                <a:srgbClr val="F59E0B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0" y="4928890"/>
            <a:ext cx="9144000" cy="236071"/>
          </a:xfrm>
          <a:prstGeom prst="rect">
            <a:avLst/>
          </a:prstGeom>
          <a:solidFill>
            <a:srgbClr val="050E22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kern="0" spc="8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MANAGEMENT™  —  PROPRIETARY EXECUTIVE FRAMEWORK</a:t>
            </a:r>
            <a:endParaRPr lang="en-US" sz="6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7770" y="171450"/>
            <a:ext cx="465070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01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257770" y="429071"/>
            <a:ext cx="4523863" cy="296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35"/>
              </a:lnSpc>
              <a:spcAft>
                <a:spcPts val="680"/>
              </a:spcAft>
              <a:buNone/>
            </a:pPr>
            <a:r>
              <a:rPr lang="en-US" sz="203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Missing Executive Discipline</a:t>
            </a:r>
            <a:endParaRPr lang="en-US" sz="2030" dirty="0"/>
          </a:p>
        </p:txBody>
      </p:sp>
      <p:sp>
        <p:nvSpPr>
          <p:cNvPr id="4" name="Text 2"/>
          <p:cNvSpPr/>
          <p:nvPr/>
        </p:nvSpPr>
        <p:spPr>
          <a:xfrm>
            <a:off x="257770" y="811709"/>
            <a:ext cx="4312468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1010"/>
              </a:spcAft>
              <a:buNone/>
            </a:pPr>
            <a:r>
              <a:rPr lang="en-US" sz="84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more than a century, organizations have developed management disciplines for every major strategic asset.  Enterprise Expertise has never been one of them..</a:t>
            </a:r>
            <a:endParaRPr lang="en-US" sz="840" dirty="0"/>
          </a:p>
        </p:txBody>
      </p:sp>
      <p:sp>
        <p:nvSpPr>
          <p:cNvPr id="5" name="Text 3"/>
          <p:cNvSpPr/>
          <p:nvPr/>
        </p:nvSpPr>
        <p:spPr>
          <a:xfrm>
            <a:off x="257770" y="1259830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Capital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257770" y="1259830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5357" y="1546928"/>
            <a:ext cx="132588" cy="1325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57770" y="1677144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Capital</a:t>
            </a:r>
            <a:endParaRPr lang="en-US" sz="840" dirty="0"/>
          </a:p>
        </p:txBody>
      </p:sp>
      <p:sp>
        <p:nvSpPr>
          <p:cNvPr id="9" name="Text 6"/>
          <p:cNvSpPr/>
          <p:nvPr/>
        </p:nvSpPr>
        <p:spPr>
          <a:xfrm>
            <a:off x="257770" y="1677144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5357" y="1964243"/>
            <a:ext cx="132588" cy="132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7770" y="2094458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840" dirty="0"/>
          </a:p>
        </p:txBody>
      </p:sp>
      <p:sp>
        <p:nvSpPr>
          <p:cNvPr id="12" name="Text 8"/>
          <p:cNvSpPr/>
          <p:nvPr/>
        </p:nvSpPr>
        <p:spPr>
          <a:xfrm>
            <a:off x="257770" y="2094458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5357" y="2381557"/>
            <a:ext cx="132588" cy="1325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57770" y="2511772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840" dirty="0"/>
          </a:p>
        </p:txBody>
      </p:sp>
      <p:sp>
        <p:nvSpPr>
          <p:cNvPr id="15" name="Text 10"/>
          <p:cNvSpPr/>
          <p:nvPr/>
        </p:nvSpPr>
        <p:spPr>
          <a:xfrm>
            <a:off x="257770" y="2511772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5357" y="2798871"/>
            <a:ext cx="132588" cy="1325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57770" y="2929086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Relationships</a:t>
            </a:r>
            <a:endParaRPr lang="en-US" sz="840" dirty="0"/>
          </a:p>
        </p:txBody>
      </p:sp>
      <p:sp>
        <p:nvSpPr>
          <p:cNvPr id="18" name="Text 12"/>
          <p:cNvSpPr/>
          <p:nvPr/>
        </p:nvSpPr>
        <p:spPr>
          <a:xfrm>
            <a:off x="257770" y="2929086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05357" y="3216185"/>
            <a:ext cx="132588" cy="13258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257770" y="3346400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Transformation</a:t>
            </a:r>
            <a:endParaRPr lang="en-US" sz="840" dirty="0"/>
          </a:p>
        </p:txBody>
      </p:sp>
      <p:sp>
        <p:nvSpPr>
          <p:cNvPr id="21" name="Text 14"/>
          <p:cNvSpPr/>
          <p:nvPr/>
        </p:nvSpPr>
        <p:spPr>
          <a:xfrm>
            <a:off x="257770" y="3346400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05357" y="3633499"/>
            <a:ext cx="132588" cy="13258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257770" y="3763714"/>
            <a:ext cx="4312468" cy="289471"/>
          </a:xfrm>
          <a:prstGeom prst="roundRect">
            <a:avLst>
              <a:gd name="adj" fmla="val 7458"/>
            </a:avLst>
          </a:prstGeom>
          <a:solidFill>
            <a:srgbClr val="101E45"/>
          </a:solidFill>
          <a:ln/>
        </p:spPr>
        <p:txBody>
          <a:bodyPr wrap="none" lIns="100330" tIns="64770" rIns="100330" bIns="647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</a:t>
            </a:r>
            <a:endParaRPr lang="en-US" sz="840" dirty="0"/>
          </a:p>
        </p:txBody>
      </p:sp>
      <p:sp>
        <p:nvSpPr>
          <p:cNvPr id="24" name="Text 16"/>
          <p:cNvSpPr/>
          <p:nvPr/>
        </p:nvSpPr>
        <p:spPr>
          <a:xfrm>
            <a:off x="257770" y="3763714"/>
            <a:ext cx="9525" cy="289471"/>
          </a:xfrm>
          <a:custGeom>
            <a:avLst/>
            <a:gdLst/>
            <a:ahLst/>
            <a:cxnLst/>
            <a:rect l="l" t="t" r="r" b="b"/>
            <a:pathLst>
              <a:path w="9525" h="289471">
                <a:moveTo>
                  <a:pt x="0" y="21590"/>
                </a:moveTo>
                <a:lnTo>
                  <a:pt x="1191" y="14519"/>
                </a:lnTo>
                <a:lnTo>
                  <a:pt x="2381" y="11733"/>
                </a:lnTo>
                <a:lnTo>
                  <a:pt x="3572" y="9696"/>
                </a:lnTo>
                <a:lnTo>
                  <a:pt x="4763" y="8064"/>
                </a:lnTo>
                <a:lnTo>
                  <a:pt x="5953" y="6703"/>
                </a:lnTo>
                <a:lnTo>
                  <a:pt x="7144" y="5545"/>
                </a:lnTo>
                <a:lnTo>
                  <a:pt x="8334" y="4548"/>
                </a:lnTo>
                <a:lnTo>
                  <a:pt x="9525" y="3686"/>
                </a:lnTo>
                <a:lnTo>
                  <a:pt x="9525" y="285785"/>
                </a:lnTo>
                <a:lnTo>
                  <a:pt x="8334" y="284922"/>
                </a:lnTo>
                <a:lnTo>
                  <a:pt x="7144" y="283925"/>
                </a:lnTo>
                <a:lnTo>
                  <a:pt x="5953" y="282767"/>
                </a:lnTo>
                <a:lnTo>
                  <a:pt x="4763" y="281407"/>
                </a:lnTo>
                <a:lnTo>
                  <a:pt x="3572" y="279775"/>
                </a:lnTo>
                <a:lnTo>
                  <a:pt x="2381" y="277737"/>
                </a:lnTo>
                <a:lnTo>
                  <a:pt x="1191" y="274951"/>
                </a:lnTo>
                <a:lnTo>
                  <a:pt x="0" y="267881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17"/>
          <p:cNvSpPr/>
          <p:nvPr/>
        </p:nvSpPr>
        <p:spPr>
          <a:xfrm>
            <a:off x="4744492" y="171450"/>
            <a:ext cx="3882777" cy="7590"/>
          </a:xfrm>
          <a:prstGeom prst="rect">
            <a:avLst/>
          </a:prstGeom>
          <a:solidFill>
            <a:srgbClr val="F59E0B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18"/>
          <p:cNvSpPr/>
          <p:nvPr/>
        </p:nvSpPr>
        <p:spPr>
          <a:xfrm>
            <a:off x="4705664" y="307181"/>
            <a:ext cx="3960432" cy="445889"/>
          </a:xfrm>
          <a:prstGeom prst="roundRect">
            <a:avLst>
              <a:gd name="adj" fmla="val 9684"/>
            </a:avLst>
          </a:prstGeom>
          <a:solidFill>
            <a:srgbClr val="1A3A7E"/>
          </a:solidFill>
          <a:ln w="9525">
            <a:solidFill>
              <a:srgbClr val="F59E0B"/>
            </a:solidFill>
          </a:ln>
        </p:spPr>
        <p:txBody>
          <a:bodyPr wrap="none" lIns="128270" tIns="128270" rIns="128270" bIns="128270" rtlCol="0" anchor="t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one strategic asset remains largely unmanaged.</a:t>
            </a:r>
            <a:endParaRPr lang="en-US" sz="960" dirty="0"/>
          </a:p>
        </p:txBody>
      </p:sp>
      <p:sp>
        <p:nvSpPr>
          <p:cNvPr id="27" name="Text 19"/>
          <p:cNvSpPr/>
          <p:nvPr/>
        </p:nvSpPr>
        <p:spPr>
          <a:xfrm>
            <a:off x="4744492" y="881211"/>
            <a:ext cx="4271055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Enterprise Expertise™</a:t>
            </a:r>
            <a:endParaRPr lang="en-US" sz="1240" dirty="0"/>
          </a:p>
        </p:txBody>
      </p:sp>
      <p:sp>
        <p:nvSpPr>
          <p:cNvPr id="28" name="Text 20"/>
          <p:cNvSpPr/>
          <p:nvPr/>
        </p:nvSpPr>
        <p:spPr>
          <a:xfrm>
            <a:off x="4744492" y="1174552"/>
            <a:ext cx="3960432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Aft>
                <a:spcPts val="1010"/>
              </a:spcAft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accumulated knowledge, judgment, relationships, and experience residing across the enterprise.</a:t>
            </a:r>
            <a:endParaRPr lang="en-US" sz="840" dirty="0"/>
          </a:p>
        </p:txBody>
      </p:sp>
      <p:sp>
        <p:nvSpPr>
          <p:cNvPr id="29" name="Text 21"/>
          <p:cNvSpPr/>
          <p:nvPr/>
        </p:nvSpPr>
        <p:spPr>
          <a:xfrm>
            <a:off x="4744492" y="1622673"/>
            <a:ext cx="3882777" cy="739485"/>
          </a:xfrm>
          <a:prstGeom prst="roundRect">
            <a:avLst>
              <a:gd name="adj" fmla="val 3950"/>
            </a:avLst>
          </a:prstGeom>
          <a:solidFill>
            <a:srgbClr val="0A1E3C"/>
          </a:solidFill>
          <a:ln/>
        </p:spPr>
        <p:txBody>
          <a:bodyPr wrap="square" lIns="100330" tIns="100330" rIns="100330" bIns="100330" rtlCol="0" anchor="t"/>
          <a:lstStyle/>
          <a:p>
            <a:pPr marL="0" indent="0" algn="l">
              <a:buNone/>
            </a:pPr>
            <a:r>
              <a:rPr lang="en-US" sz="62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620" dirty="0"/>
          </a:p>
          <a:p>
            <a:pPr marL="0" indent="0" algn="l"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Management™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730" i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executive management discipline for systematically activating Enterprise Expertise.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171450"/>
            <a:ext cx="930402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02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342900" y="401241"/>
            <a:ext cx="9050274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Executive Question</a:t>
            </a:r>
            <a:endParaRPr lang="en-US" sz="2140" dirty="0"/>
          </a:p>
        </p:txBody>
      </p:sp>
      <p:sp>
        <p:nvSpPr>
          <p:cNvPr id="4" name="Text 2"/>
          <p:cNvSpPr/>
          <p:nvPr/>
        </p:nvSpPr>
        <p:spPr>
          <a:xfrm>
            <a:off x="342900" y="784622"/>
            <a:ext cx="9304020" cy="170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spcAft>
                <a:spcPts val="124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year organizations invest billions. Yet executives continue asking the same questions.</a:t>
            </a:r>
            <a:endParaRPr lang="en-US" sz="960" dirty="0"/>
          </a:p>
        </p:txBody>
      </p:sp>
      <p:sp>
        <p:nvSpPr>
          <p:cNvPr id="5" name="Text 3"/>
          <p:cNvSpPr/>
          <p:nvPr/>
        </p:nvSpPr>
        <p:spPr>
          <a:xfrm>
            <a:off x="342900" y="1112639"/>
            <a:ext cx="4060031" cy="3559820"/>
          </a:xfrm>
          <a:prstGeom prst="roundRect">
            <a:avLst>
              <a:gd name="adj" fmla="val 1213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2900" y="1112639"/>
            <a:ext cx="9525" cy="3559820"/>
          </a:xfrm>
          <a:custGeom>
            <a:avLst/>
            <a:gdLst/>
            <a:ahLst/>
            <a:cxnLst/>
            <a:rect l="l" t="t" r="r" b="b"/>
            <a:pathLst>
              <a:path w="9525" h="3559820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3543693"/>
                </a:lnTo>
                <a:lnTo>
                  <a:pt x="8334" y="3542141"/>
                </a:lnTo>
                <a:lnTo>
                  <a:pt x="7144" y="3540429"/>
                </a:lnTo>
                <a:lnTo>
                  <a:pt x="5953" y="3538519"/>
                </a:lnTo>
                <a:lnTo>
                  <a:pt x="4763" y="3536353"/>
                </a:lnTo>
                <a:lnTo>
                  <a:pt x="3572" y="3533836"/>
                </a:lnTo>
                <a:lnTo>
                  <a:pt x="2381" y="3530781"/>
                </a:lnTo>
                <a:lnTo>
                  <a:pt x="1191" y="3526710"/>
                </a:lnTo>
                <a:lnTo>
                  <a:pt x="0" y="3516640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0287" y="1294209"/>
            <a:ext cx="1558364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growth inconsistent?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9885" y="1339900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0287" y="1511350"/>
            <a:ext cx="1167095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buyers stall?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09885" y="1557040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0287" y="1728490"/>
            <a:ext cx="1631379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doesn't expertise scale?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9885" y="1774180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0287" y="1945630"/>
            <a:ext cx="2208461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our best ideas remain isolated?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09885" y="1991320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0287" y="2162770"/>
            <a:ext cx="2190780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doesn't AI deliver expected value?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09885" y="2208461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30287" y="2379911"/>
            <a:ext cx="2751162" cy="133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1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customers receive different experiences?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9885" y="2425601"/>
            <a:ext cx="49411" cy="49411"/>
          </a:xfrm>
          <a:prstGeom prst="ellipse">
            <a:avLst/>
          </a:prstGeom>
          <a:solidFill>
            <a:srgbClr val="EEF2FF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910286" y="1112639"/>
            <a:ext cx="3890665" cy="3559820"/>
          </a:xfrm>
          <a:prstGeom prst="roundRect">
            <a:avLst>
              <a:gd name="adj" fmla="val 1213"/>
            </a:avLst>
          </a:prstGeom>
          <a:solidFill>
            <a:srgbClr val="0D1E45"/>
          </a:solidFill>
          <a:ln w="9525">
            <a:solidFill>
              <a:srgbClr val="F59E0B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077271" y="1265634"/>
            <a:ext cx="391236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INSIGHT</a:t>
            </a:r>
            <a:endParaRPr lang="en-US" sz="620" dirty="0"/>
          </a:p>
        </p:txBody>
      </p:sp>
      <p:sp>
        <p:nvSpPr>
          <p:cNvPr id="21" name="Text 19"/>
          <p:cNvSpPr/>
          <p:nvPr/>
        </p:nvSpPr>
        <p:spPr>
          <a:xfrm>
            <a:off x="5077271" y="1483965"/>
            <a:ext cx="3627828" cy="41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Organizations don't have a knowledge problem.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5077271" y="1948458"/>
            <a:ext cx="3805663" cy="22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2"/>
              </a:lnSpc>
              <a:buNone/>
            </a:pPr>
            <a:r>
              <a:rPr lang="en-US" sz="146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They have an activation problem.</a:t>
            </a:r>
            <a:endParaRPr lang="en-US" sz="1460" dirty="0"/>
          </a:p>
        </p:txBody>
      </p:sp>
      <p:sp>
        <p:nvSpPr>
          <p:cNvPr id="23" name="Text 21"/>
          <p:cNvSpPr/>
          <p:nvPr/>
        </p:nvSpPr>
        <p:spPr>
          <a:xfrm>
            <a:off x="5077271" y="2285256"/>
            <a:ext cx="2133898" cy="7590"/>
          </a:xfrm>
          <a:prstGeom prst="rect">
            <a:avLst/>
          </a:prstGeom>
          <a:solidFill>
            <a:srgbClr val="F59E0B">
              <a:alpha val="7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077271" y="2379166"/>
            <a:ext cx="3627828" cy="347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3"/>
              </a:lnSpc>
              <a:buNone/>
            </a:pPr>
            <a:r>
              <a:rPr lang="en-US" sz="79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is not in the expertise organizations possess. It is in their ability to systematically activate it.</a:t>
            </a:r>
            <a:endParaRPr lang="en-US" sz="790" dirty="0"/>
          </a:p>
        </p:txBody>
      </p:sp>
      <p:sp>
        <p:nvSpPr>
          <p:cNvPr id="25" name="Text 23"/>
          <p:cNvSpPr/>
          <p:nvPr/>
        </p:nvSpPr>
        <p:spPr>
          <a:xfrm>
            <a:off x="-91440" y="4782889"/>
            <a:ext cx="9326880" cy="360611"/>
          </a:xfrm>
          <a:prstGeom prst="rect">
            <a:avLst/>
          </a:prstGeom>
          <a:solidFill>
            <a:srgbClr val="050E22"/>
          </a:solidFill>
          <a:ln/>
        </p:spPr>
        <p:txBody>
          <a:bodyPr wrap="none" lIns="200660" tIns="100330" rIns="200660" bIns="100330" rtlCol="0" anchor="t"/>
          <a:lstStyle/>
          <a:p>
            <a:pPr marL="0" indent="0" algn="ctr">
              <a:buNone/>
            </a:pPr>
            <a:r>
              <a:rPr lang="en-US" sz="840" kern="0" spc="1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question above is a symptom of </a:t>
            </a:r>
            <a:r>
              <a:rPr lang="en-US" sz="840" b="1" kern="0" spc="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unmanaged Enterprise Expertise.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171450"/>
            <a:ext cx="930402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03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342900" y="401241"/>
            <a:ext cx="9050274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Hidden Asset</a:t>
            </a:r>
            <a:endParaRPr lang="en-US" sz="2140" dirty="0"/>
          </a:p>
        </p:txBody>
      </p:sp>
      <p:sp>
        <p:nvSpPr>
          <p:cNvPr id="4" name="Text 2"/>
          <p:cNvSpPr/>
          <p:nvPr/>
        </p:nvSpPr>
        <p:spPr>
          <a:xfrm>
            <a:off x="342900" y="771079"/>
            <a:ext cx="9304020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101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enterprise already possesses extraordinary expertise.</a:t>
            </a:r>
            <a:endParaRPr lang="en-US" sz="960" dirty="0"/>
          </a:p>
        </p:txBody>
      </p:sp>
      <p:sp>
        <p:nvSpPr>
          <p:cNvPr id="5" name="Text 3"/>
          <p:cNvSpPr/>
          <p:nvPr/>
        </p:nvSpPr>
        <p:spPr>
          <a:xfrm>
            <a:off x="342900" y="1081980"/>
            <a:ext cx="4059882" cy="3732461"/>
          </a:xfrm>
          <a:prstGeom prst="roundRect">
            <a:avLst>
              <a:gd name="adj" fmla="val 115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42900" y="1081980"/>
            <a:ext cx="4059882" cy="19050"/>
          </a:xfrm>
          <a:custGeom>
            <a:avLst/>
            <a:gdLst/>
            <a:ahLst/>
            <a:cxnLst/>
            <a:rect l="l" t="t" r="r" b="b"/>
            <a:pathLst>
              <a:path w="4059882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4052511" y="19050"/>
                </a:lnTo>
                <a:lnTo>
                  <a:pt x="4050786" y="16669"/>
                </a:lnTo>
                <a:lnTo>
                  <a:pt x="4048792" y="14288"/>
                </a:lnTo>
                <a:lnTo>
                  <a:pt x="4046476" y="11906"/>
                </a:lnTo>
                <a:lnTo>
                  <a:pt x="4043755" y="9525"/>
                </a:lnTo>
                <a:lnTo>
                  <a:pt x="4040491" y="7144"/>
                </a:lnTo>
                <a:lnTo>
                  <a:pt x="4036416" y="4763"/>
                </a:lnTo>
                <a:lnTo>
                  <a:pt x="4030844" y="2381"/>
                </a:lnTo>
                <a:lnTo>
                  <a:pt x="4016702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1041" y="1229171"/>
            <a:ext cx="41839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6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EXISTS WITHIN:</a:t>
            </a:r>
            <a:endParaRPr lang="en-US" sz="730" dirty="0"/>
          </a:p>
        </p:txBody>
      </p:sp>
      <p:sp>
        <p:nvSpPr>
          <p:cNvPr id="8" name="Text 6"/>
          <p:cNvSpPr/>
          <p:nvPr/>
        </p:nvSpPr>
        <p:spPr>
          <a:xfrm>
            <a:off x="603349" y="1454497"/>
            <a:ext cx="580028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84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326" y="1478765"/>
            <a:ext cx="132588" cy="1325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3349" y="1635770"/>
            <a:ext cx="293370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84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326" y="1660038"/>
            <a:ext cx="132588" cy="132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03349" y="1817043"/>
            <a:ext cx="625703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</a:t>
            </a:r>
            <a:endParaRPr lang="en-US" sz="84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2326" y="1841310"/>
            <a:ext cx="132588" cy="1325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03349" y="1998315"/>
            <a:ext cx="514707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84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326" y="2022583"/>
            <a:ext cx="132588" cy="13258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03349" y="2179588"/>
            <a:ext cx="573479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84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326" y="2203856"/>
            <a:ext cx="132588" cy="13258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03349" y="2360861"/>
            <a:ext cx="983739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Success</a:t>
            </a:r>
            <a:endParaRPr lang="en-US" sz="84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326" y="2385128"/>
            <a:ext cx="132588" cy="13258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03349" y="2542133"/>
            <a:ext cx="404039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84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2326" y="2566401"/>
            <a:ext cx="132588" cy="132588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603349" y="2723406"/>
            <a:ext cx="410587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84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326" y="2747674"/>
            <a:ext cx="132588" cy="132588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03349" y="2904679"/>
            <a:ext cx="443002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84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2326" y="2928946"/>
            <a:ext cx="132588" cy="132588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603349" y="3085951"/>
            <a:ext cx="566767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840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2326" y="3110219"/>
            <a:ext cx="132588" cy="132588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4574232" y="1081980"/>
            <a:ext cx="4059882" cy="3732461"/>
          </a:xfrm>
          <a:prstGeom prst="roundRect">
            <a:avLst>
              <a:gd name="adj" fmla="val 115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17"/>
          <p:cNvSpPr/>
          <p:nvPr/>
        </p:nvSpPr>
        <p:spPr>
          <a:xfrm>
            <a:off x="4574232" y="1081980"/>
            <a:ext cx="4059882" cy="19050"/>
          </a:xfrm>
          <a:custGeom>
            <a:avLst/>
            <a:gdLst/>
            <a:ahLst/>
            <a:cxnLst/>
            <a:rect l="l" t="t" r="r" b="b"/>
            <a:pathLst>
              <a:path w="4059882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4052511" y="19050"/>
                </a:lnTo>
                <a:lnTo>
                  <a:pt x="4050786" y="16669"/>
                </a:lnTo>
                <a:lnTo>
                  <a:pt x="4048792" y="14288"/>
                </a:lnTo>
                <a:lnTo>
                  <a:pt x="4046476" y="11906"/>
                </a:lnTo>
                <a:lnTo>
                  <a:pt x="4043755" y="9525"/>
                </a:lnTo>
                <a:lnTo>
                  <a:pt x="4040491" y="7144"/>
                </a:lnTo>
                <a:lnTo>
                  <a:pt x="4036416" y="4763"/>
                </a:lnTo>
                <a:lnTo>
                  <a:pt x="4030844" y="2381"/>
                </a:lnTo>
                <a:lnTo>
                  <a:pt x="4016702" y="0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18"/>
          <p:cNvSpPr/>
          <p:nvPr/>
        </p:nvSpPr>
        <p:spPr>
          <a:xfrm>
            <a:off x="4702373" y="1229171"/>
            <a:ext cx="41839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6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ENTERPRISE EXPERTISE:</a:t>
            </a:r>
            <a:endParaRPr lang="en-US" sz="730" dirty="0"/>
          </a:p>
        </p:txBody>
      </p:sp>
      <p:sp>
        <p:nvSpPr>
          <p:cNvPr id="31" name="Text 19"/>
          <p:cNvSpPr/>
          <p:nvPr/>
        </p:nvSpPr>
        <p:spPr>
          <a:xfrm>
            <a:off x="4834682" y="1454497"/>
            <a:ext cx="1029414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conversation.</a:t>
            </a:r>
            <a:endParaRPr lang="en-US" sz="840" dirty="0"/>
          </a:p>
        </p:txBody>
      </p:sp>
      <p:pic>
        <p:nvPicPr>
          <p:cNvPr id="32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73659" y="1478765"/>
            <a:ext cx="132588" cy="132588"/>
          </a:xfrm>
          <a:prstGeom prst="rect">
            <a:avLst/>
          </a:prstGeom>
        </p:spPr>
      </p:pic>
      <p:sp>
        <p:nvSpPr>
          <p:cNvPr id="33" name="Text 20"/>
          <p:cNvSpPr/>
          <p:nvPr/>
        </p:nvSpPr>
        <p:spPr>
          <a:xfrm>
            <a:off x="4834682" y="1635770"/>
            <a:ext cx="794980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decision.</a:t>
            </a:r>
            <a:endParaRPr lang="en-US" sz="840" dirty="0"/>
          </a:p>
        </p:txBody>
      </p:sp>
      <p:pic>
        <p:nvPicPr>
          <p:cNvPr id="34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73659" y="1660038"/>
            <a:ext cx="132588" cy="132588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4834682" y="1817043"/>
            <a:ext cx="1420192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customer interaction.</a:t>
            </a:r>
            <a:endParaRPr lang="en-US" sz="840" dirty="0"/>
          </a:p>
        </p:txBody>
      </p:sp>
      <p:pic>
        <p:nvPicPr>
          <p:cNvPr id="36" name="Imag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73659" y="1841310"/>
            <a:ext cx="132588" cy="132588"/>
          </a:xfrm>
          <a:prstGeom prst="rect">
            <a:avLst/>
          </a:prstGeom>
        </p:spPr>
      </p:pic>
      <p:sp>
        <p:nvSpPr>
          <p:cNvPr id="37" name="Text 22"/>
          <p:cNvSpPr/>
          <p:nvPr/>
        </p:nvSpPr>
        <p:spPr>
          <a:xfrm>
            <a:off x="4834682" y="1998315"/>
            <a:ext cx="1127314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lesson learned.</a:t>
            </a:r>
            <a:endParaRPr lang="en-US" sz="840" dirty="0"/>
          </a:p>
        </p:txBody>
      </p:sp>
      <p:pic>
        <p:nvPicPr>
          <p:cNvPr id="38" name="Imag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73659" y="2022583"/>
            <a:ext cx="132588" cy="132588"/>
          </a:xfrm>
          <a:prstGeom prst="rect">
            <a:avLst/>
          </a:prstGeom>
        </p:spPr>
      </p:pic>
      <p:sp>
        <p:nvSpPr>
          <p:cNvPr id="39" name="Text 23"/>
          <p:cNvSpPr/>
          <p:nvPr/>
        </p:nvSpPr>
        <p:spPr>
          <a:xfrm>
            <a:off x="4834682" y="2179588"/>
            <a:ext cx="964257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relationship.</a:t>
            </a:r>
            <a:endParaRPr lang="en-US" sz="840" dirty="0"/>
          </a:p>
        </p:txBody>
      </p:sp>
      <p:pic>
        <p:nvPicPr>
          <p:cNvPr id="40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73659" y="2203856"/>
            <a:ext cx="132588" cy="132588"/>
          </a:xfrm>
          <a:prstGeom prst="rect">
            <a:avLst/>
          </a:prstGeom>
        </p:spPr>
      </p:pic>
      <p:sp>
        <p:nvSpPr>
          <p:cNvPr id="41" name="Text 24"/>
          <p:cNvSpPr/>
          <p:nvPr/>
        </p:nvSpPr>
        <p:spPr>
          <a:xfrm>
            <a:off x="4834682" y="2360861"/>
            <a:ext cx="788268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success.</a:t>
            </a:r>
            <a:endParaRPr lang="en-US" sz="840" dirty="0"/>
          </a:p>
        </p:txBody>
      </p:sp>
      <p:pic>
        <p:nvPicPr>
          <p:cNvPr id="42" name="Imag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73659" y="2385128"/>
            <a:ext cx="132588" cy="132588"/>
          </a:xfrm>
          <a:prstGeom prst="rect">
            <a:avLst/>
          </a:prstGeom>
        </p:spPr>
      </p:pic>
      <p:sp>
        <p:nvSpPr>
          <p:cNvPr id="43" name="Text 25"/>
          <p:cNvSpPr/>
          <p:nvPr/>
        </p:nvSpPr>
        <p:spPr>
          <a:xfrm>
            <a:off x="4834682" y="2542133"/>
            <a:ext cx="684148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failure.</a:t>
            </a:r>
            <a:endParaRPr lang="en-US" sz="840" dirty="0"/>
          </a:p>
        </p:txBody>
      </p:sp>
      <p:pic>
        <p:nvPicPr>
          <p:cNvPr id="44" name="Imag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73659" y="2566401"/>
            <a:ext cx="132588" cy="132588"/>
          </a:xfrm>
          <a:prstGeom prst="rect">
            <a:avLst/>
          </a:prstGeom>
        </p:spPr>
      </p:pic>
      <p:sp>
        <p:nvSpPr>
          <p:cNvPr id="45" name="Text 26"/>
          <p:cNvSpPr/>
          <p:nvPr/>
        </p:nvSpPr>
        <p:spPr>
          <a:xfrm>
            <a:off x="4834682" y="2723406"/>
            <a:ext cx="1211952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article published.</a:t>
            </a:r>
            <a:endParaRPr lang="en-US" sz="840" dirty="0"/>
          </a:p>
        </p:txBody>
      </p:sp>
      <p:pic>
        <p:nvPicPr>
          <p:cNvPr id="46" name="Imag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673659" y="2747674"/>
            <a:ext cx="132588" cy="132588"/>
          </a:xfrm>
          <a:prstGeom prst="rect">
            <a:avLst/>
          </a:prstGeom>
        </p:spPr>
      </p:pic>
      <p:sp>
        <p:nvSpPr>
          <p:cNvPr id="47" name="Text 27"/>
          <p:cNvSpPr/>
          <p:nvPr/>
        </p:nvSpPr>
        <p:spPr>
          <a:xfrm>
            <a:off x="4834682" y="2904679"/>
            <a:ext cx="1270397" cy="1812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28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social media post.</a:t>
            </a:r>
            <a:endParaRPr lang="en-US" sz="840" dirty="0"/>
          </a:p>
        </p:txBody>
      </p:sp>
      <p:pic>
        <p:nvPicPr>
          <p:cNvPr id="48" name="Imag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73659" y="2928946"/>
            <a:ext cx="132588" cy="132588"/>
          </a:xfrm>
          <a:prstGeom prst="rect">
            <a:avLst/>
          </a:prstGeom>
        </p:spPr>
      </p:pic>
      <p:sp>
        <p:nvSpPr>
          <p:cNvPr id="49" name="Text 28"/>
          <p:cNvSpPr/>
          <p:nvPr/>
        </p:nvSpPr>
        <p:spPr>
          <a:xfrm>
            <a:off x="4702373" y="3156942"/>
            <a:ext cx="418396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day this strategic asset grows.</a:t>
            </a:r>
            <a:endParaRPr lang="en-US" sz="840" dirty="0"/>
          </a:p>
        </p:txBody>
      </p:sp>
      <p:sp>
        <p:nvSpPr>
          <p:cNvPr id="50" name="Text 29"/>
          <p:cNvSpPr/>
          <p:nvPr/>
        </p:nvSpPr>
        <p:spPr>
          <a:xfrm>
            <a:off x="4702373" y="3346103"/>
            <a:ext cx="418396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i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few organizations intentionally manage it.</a:t>
            </a:r>
            <a:endParaRPr lang="en-US" sz="790" dirty="0"/>
          </a:p>
        </p:txBody>
      </p:sp>
      <p:sp>
        <p:nvSpPr>
          <p:cNvPr id="51" name="Text 30"/>
          <p:cNvSpPr/>
          <p:nvPr/>
        </p:nvSpPr>
        <p:spPr>
          <a:xfrm>
            <a:off x="0" y="4814590"/>
            <a:ext cx="9144000" cy="361801"/>
          </a:xfrm>
          <a:prstGeom prst="rect">
            <a:avLst/>
          </a:prstGeom>
          <a:solidFill>
            <a:srgbClr val="F59E0B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40" b="1" kern="0" spc="20" dirty="0">
                <a:solidFill>
                  <a:srgbClr val="071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is the organization's most underleveraged strategic asset.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2765" y="0"/>
            <a:ext cx="5858470" cy="2143720"/>
          </a:xfrm>
          <a:prstGeom prst="rect">
            <a:avLst/>
          </a:prstGeom>
          <a:gradFill rotWithShape="1">
            <a:gsLst>
              <a:gs pos="0">
                <a:srgbClr val="3B82F6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42900" y="171450"/>
            <a:ext cx="930402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04</a:t>
            </a:r>
            <a:endParaRPr lang="en-US" sz="680" dirty="0"/>
          </a:p>
        </p:txBody>
      </p:sp>
      <p:sp>
        <p:nvSpPr>
          <p:cNvPr id="4" name="Text 2"/>
          <p:cNvSpPr/>
          <p:nvPr/>
        </p:nvSpPr>
        <p:spPr>
          <a:xfrm>
            <a:off x="342900" y="401241"/>
            <a:ext cx="9050274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68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Why AI Changes Everything</a:t>
            </a:r>
            <a:endParaRPr lang="en-US" sz="2140" dirty="0"/>
          </a:p>
        </p:txBody>
      </p:sp>
      <p:sp>
        <p:nvSpPr>
          <p:cNvPr id="5" name="Text 3"/>
          <p:cNvSpPr/>
          <p:nvPr/>
        </p:nvSpPr>
        <p:spPr>
          <a:xfrm>
            <a:off x="342900" y="799951"/>
            <a:ext cx="9304020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5"/>
              </a:lnSpc>
              <a:spcAft>
                <a:spcPts val="450"/>
              </a:spcAft>
              <a:buNone/>
            </a:pPr>
            <a:r>
              <a:rPr lang="en-US" sz="101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 Has Exposed the Enterprise Expertise Gap.</a:t>
            </a:r>
            <a:endParaRPr lang="en-US" sz="1010" dirty="0"/>
          </a:p>
        </p:txBody>
      </p:sp>
      <p:sp>
        <p:nvSpPr>
          <p:cNvPr id="6" name="Text 4"/>
          <p:cNvSpPr/>
          <p:nvPr/>
        </p:nvSpPr>
        <p:spPr>
          <a:xfrm>
            <a:off x="342900" y="1049536"/>
            <a:ext cx="275640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no longer creates competitive advantage.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2891879" y="1049536"/>
            <a:ext cx="90548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does.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342900" y="1366986"/>
            <a:ext cx="3975348" cy="1518642"/>
          </a:xfrm>
          <a:prstGeom prst="roundRect">
            <a:avLst>
              <a:gd name="adj" fmla="val 2843"/>
            </a:avLst>
          </a:prstGeom>
          <a:solidFill>
            <a:srgbClr val="1A102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42900" y="1366986"/>
            <a:ext cx="3975348" cy="19050"/>
          </a:xfrm>
          <a:custGeom>
            <a:avLst/>
            <a:gdLst/>
            <a:ahLst/>
            <a:cxnLst/>
            <a:rect l="l" t="t" r="r" b="b"/>
            <a:pathLst>
              <a:path w="3975348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3967977" y="19050"/>
                </a:lnTo>
                <a:lnTo>
                  <a:pt x="3966251" y="16669"/>
                </a:lnTo>
                <a:lnTo>
                  <a:pt x="3964258" y="14288"/>
                </a:lnTo>
                <a:lnTo>
                  <a:pt x="3961942" y="11906"/>
                </a:lnTo>
                <a:lnTo>
                  <a:pt x="3959221" y="9525"/>
                </a:lnTo>
                <a:lnTo>
                  <a:pt x="3955957" y="7144"/>
                </a:lnTo>
                <a:lnTo>
                  <a:pt x="3951881" y="4763"/>
                </a:lnTo>
                <a:lnTo>
                  <a:pt x="3946309" y="2381"/>
                </a:lnTo>
                <a:lnTo>
                  <a:pt x="3932168" y="0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71041" y="1514177"/>
            <a:ext cx="409097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60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ENTERPRISE EXPERTISE MANAGEMENT</a:t>
            </a:r>
            <a:endParaRPr lang="en-US" sz="68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897" y="1779026"/>
            <a:ext cx="132588" cy="13258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56332" y="1743968"/>
            <a:ext cx="918746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amplifies noise</a:t>
            </a:r>
            <a:endParaRPr lang="en-US" sz="84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897" y="1981730"/>
            <a:ext cx="132588" cy="1325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6332" y="1946672"/>
            <a:ext cx="1211788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scales inconsistency</a:t>
            </a:r>
            <a:endParaRPr lang="en-US" sz="84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897" y="2184434"/>
            <a:ext cx="132588" cy="1325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56332" y="2149376"/>
            <a:ext cx="1492061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accelerates fragmentation</a:t>
            </a:r>
            <a:endParaRPr lang="en-US" sz="840" dirty="0"/>
          </a:p>
        </p:txBody>
      </p:sp>
      <p:sp>
        <p:nvSpPr>
          <p:cNvPr id="17" name="Text 12"/>
          <p:cNvSpPr/>
          <p:nvPr/>
        </p:nvSpPr>
        <p:spPr>
          <a:xfrm>
            <a:off x="4571851" y="1366986"/>
            <a:ext cx="3975348" cy="1518642"/>
          </a:xfrm>
          <a:prstGeom prst="roundRect">
            <a:avLst>
              <a:gd name="adj" fmla="val 2843"/>
            </a:avLst>
          </a:prstGeom>
          <a:solidFill>
            <a:srgbClr val="081A12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4571851" y="1366986"/>
            <a:ext cx="3975348" cy="19050"/>
          </a:xfrm>
          <a:custGeom>
            <a:avLst/>
            <a:gdLst/>
            <a:ahLst/>
            <a:cxnLst/>
            <a:rect l="l" t="t" r="r" b="b"/>
            <a:pathLst>
              <a:path w="3975348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3967977" y="19050"/>
                </a:lnTo>
                <a:lnTo>
                  <a:pt x="3966251" y="16669"/>
                </a:lnTo>
                <a:lnTo>
                  <a:pt x="3964258" y="14288"/>
                </a:lnTo>
                <a:lnTo>
                  <a:pt x="3961942" y="11906"/>
                </a:lnTo>
                <a:lnTo>
                  <a:pt x="3959221" y="9525"/>
                </a:lnTo>
                <a:lnTo>
                  <a:pt x="3955957" y="7144"/>
                </a:lnTo>
                <a:lnTo>
                  <a:pt x="3951881" y="4763"/>
                </a:lnTo>
                <a:lnTo>
                  <a:pt x="3946309" y="2381"/>
                </a:lnTo>
                <a:lnTo>
                  <a:pt x="3932168" y="0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4699992" y="1514177"/>
            <a:ext cx="409097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60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ENTERPRISE EXPERTISE MANAGEMENT</a:t>
            </a:r>
            <a:endParaRPr lang="en-US" sz="68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0848" y="1779026"/>
            <a:ext cx="132588" cy="1325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885283" y="1743968"/>
            <a:ext cx="1146631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discovers expertise</a:t>
            </a:r>
            <a:endParaRPr lang="en-US" sz="84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90848" y="1981730"/>
            <a:ext cx="132588" cy="1325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885283" y="1946672"/>
            <a:ext cx="1205567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connects knowledge</a:t>
            </a:r>
            <a:endParaRPr lang="en-US" sz="84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0848" y="2184434"/>
            <a:ext cx="132588" cy="132588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885283" y="2149376"/>
            <a:ext cx="1192307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recommends insight</a:t>
            </a:r>
            <a:endParaRPr lang="en-US" sz="840" dirty="0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0848" y="2387138"/>
            <a:ext cx="132588" cy="13258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4885283" y="2352080"/>
            <a:ext cx="1192470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accelerates learning</a:t>
            </a:r>
            <a:endParaRPr lang="en-US" sz="84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90848" y="2589842"/>
            <a:ext cx="132588" cy="132588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4885283" y="2554784"/>
            <a:ext cx="1784940" cy="202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596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improves commercial execution</a:t>
            </a:r>
            <a:endParaRPr lang="en-US" sz="840" dirty="0"/>
          </a:p>
        </p:txBody>
      </p:sp>
      <p:sp>
        <p:nvSpPr>
          <p:cNvPr id="30" name="Text 20"/>
          <p:cNvSpPr/>
          <p:nvPr/>
        </p:nvSpPr>
        <p:spPr>
          <a:xfrm>
            <a:off x="342900" y="3043089"/>
            <a:ext cx="8458200" cy="834987"/>
          </a:xfrm>
          <a:prstGeom prst="rect">
            <a:avLst/>
          </a:prstGeom>
          <a:solidFill>
            <a:srgbClr val="101E45"/>
          </a:solidFill>
          <a:ln/>
        </p:spPr>
        <p:txBody>
          <a:bodyPr wrap="square" lIns="157480" tIns="114300" rIns="157480" bIns="114300" rtlCol="0" anchor="t"/>
          <a:lstStyle/>
          <a:p>
            <a:pPr marL="0" indent="0" algn="l">
              <a:buNone/>
            </a:pPr>
            <a:r>
              <a:rPr lang="en-US" sz="62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TRUTH</a:t>
            </a:r>
            <a:endParaRPr lang="en-US" sz="620" dirty="0"/>
          </a:p>
          <a:p>
            <a:pPr marL="0" indent="0" algn="l"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does not create Enterprise Expertise.</a:t>
            </a:r>
            <a:endParaRPr lang="en-US" sz="620" dirty="0"/>
          </a:p>
          <a:p>
            <a:pPr marL="0" indent="0" algn="l">
              <a:buNone/>
            </a:pPr>
            <a:endParaRPr lang="en-US" sz="620" dirty="0"/>
          </a:p>
          <a:p>
            <a:pPr marL="0" indent="0" algn="l">
              <a:buNone/>
            </a:pPr>
            <a:r>
              <a:rPr lang="en-US" sz="101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reveals how well an organization manages it.</a:t>
            </a:r>
            <a:endParaRPr lang="en-US" sz="620" dirty="0"/>
          </a:p>
        </p:txBody>
      </p:sp>
      <p:sp>
        <p:nvSpPr>
          <p:cNvPr id="31" name="Text 21"/>
          <p:cNvSpPr/>
          <p:nvPr/>
        </p:nvSpPr>
        <p:spPr>
          <a:xfrm>
            <a:off x="342900" y="3043089"/>
            <a:ext cx="28575" cy="810667"/>
          </a:xfrm>
          <a:prstGeom prst="rect">
            <a:avLst/>
          </a:prstGeom>
          <a:solidFill>
            <a:srgbClr val="F59E0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99765"/>
            <a:ext cx="3686770" cy="4143970"/>
          </a:xfrm>
          <a:prstGeom prst="rect">
            <a:avLst/>
          </a:prstGeom>
          <a:gradFill rotWithShape="1">
            <a:gsLst>
              <a:gs pos="0">
                <a:srgbClr val="F87171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4920" y="171450"/>
            <a:ext cx="936557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05</a:t>
            </a:r>
            <a:endParaRPr lang="en-US" sz="680" dirty="0"/>
          </a:p>
        </p:txBody>
      </p:sp>
      <p:sp>
        <p:nvSpPr>
          <p:cNvPr id="4" name="Text 2"/>
          <p:cNvSpPr/>
          <p:nvPr/>
        </p:nvSpPr>
        <p:spPr>
          <a:xfrm>
            <a:off x="314920" y="401241"/>
            <a:ext cx="9110151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Hidden Tax</a:t>
            </a:r>
            <a:endParaRPr lang="en-US" sz="2140" dirty="0"/>
          </a:p>
        </p:txBody>
      </p:sp>
      <p:sp>
        <p:nvSpPr>
          <p:cNvPr id="5" name="Text 3"/>
          <p:cNvSpPr/>
          <p:nvPr/>
        </p:nvSpPr>
        <p:spPr>
          <a:xfrm>
            <a:off x="314920" y="771079"/>
            <a:ext cx="8939867" cy="3665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849"/>
              </a:lnSpc>
              <a:buNone/>
            </a:pPr>
            <a:r>
              <a:rPr lang="en-US" sz="259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Commercial Friction</a:t>
            </a:r>
            <a:r>
              <a:rPr lang="en-US" sz="158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™</a:t>
            </a:r>
            <a:endParaRPr lang="en-US" sz="2590" dirty="0"/>
          </a:p>
        </p:txBody>
      </p:sp>
      <p:sp>
        <p:nvSpPr>
          <p:cNvPr id="6" name="Text 4"/>
          <p:cNvSpPr/>
          <p:nvPr/>
        </p:nvSpPr>
        <p:spPr>
          <a:xfrm>
            <a:off x="314920" y="1237952"/>
            <a:ext cx="93655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Aft>
                <a:spcPts val="790"/>
              </a:spcAft>
              <a:buNone/>
            </a:pPr>
            <a:r>
              <a:rPr lang="en-US" sz="90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Friction appears whenever Enterprise Expertise fails to reach: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14920" y="1509713"/>
            <a:ext cx="916781" cy="268813"/>
          </a:xfrm>
          <a:prstGeom prst="roundRect">
            <a:avLst>
              <a:gd name="adj" fmla="val 53387"/>
            </a:avLst>
          </a:prstGeom>
          <a:noFill/>
          <a:ln w="9525">
            <a:solidFill>
              <a:srgbClr val="F87171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people</a:t>
            </a:r>
            <a:endParaRPr lang="en-US" sz="730" dirty="0"/>
          </a:p>
        </p:txBody>
      </p:sp>
      <p:sp>
        <p:nvSpPr>
          <p:cNvPr id="8" name="Text 6"/>
          <p:cNvSpPr/>
          <p:nvPr/>
        </p:nvSpPr>
        <p:spPr>
          <a:xfrm>
            <a:off x="1288852" y="1509713"/>
            <a:ext cx="1019473" cy="268813"/>
          </a:xfrm>
          <a:prstGeom prst="roundRect">
            <a:avLst>
              <a:gd name="adj" fmla="val 53387"/>
            </a:avLst>
          </a:prstGeom>
          <a:noFill/>
          <a:ln w="9525">
            <a:solidFill>
              <a:srgbClr val="F87171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customer</a:t>
            </a:r>
            <a:endParaRPr lang="en-US" sz="730" dirty="0"/>
          </a:p>
        </p:txBody>
      </p:sp>
      <p:sp>
        <p:nvSpPr>
          <p:cNvPr id="9" name="Text 7"/>
          <p:cNvSpPr/>
          <p:nvPr/>
        </p:nvSpPr>
        <p:spPr>
          <a:xfrm>
            <a:off x="2365474" y="1509713"/>
            <a:ext cx="978396" cy="268813"/>
          </a:xfrm>
          <a:prstGeom prst="roundRect">
            <a:avLst>
              <a:gd name="adj" fmla="val 53387"/>
            </a:avLst>
          </a:prstGeom>
          <a:noFill/>
          <a:ln w="9525">
            <a:solidFill>
              <a:srgbClr val="F87171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decision</a:t>
            </a:r>
            <a:endParaRPr lang="en-US" sz="730" dirty="0"/>
          </a:p>
        </p:txBody>
      </p:sp>
      <p:sp>
        <p:nvSpPr>
          <p:cNvPr id="10" name="Text 8"/>
          <p:cNvSpPr/>
          <p:nvPr/>
        </p:nvSpPr>
        <p:spPr>
          <a:xfrm>
            <a:off x="3401020" y="1509713"/>
            <a:ext cx="973187" cy="268813"/>
          </a:xfrm>
          <a:prstGeom prst="roundRect">
            <a:avLst>
              <a:gd name="adj" fmla="val 53387"/>
            </a:avLst>
          </a:prstGeom>
          <a:noFill/>
          <a:ln w="9525">
            <a:solidFill>
              <a:srgbClr val="F87171"/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moment</a:t>
            </a:r>
            <a:endParaRPr lang="en-US" sz="730" dirty="0"/>
          </a:p>
        </p:txBody>
      </p:sp>
      <p:sp>
        <p:nvSpPr>
          <p:cNvPr id="11" name="Text 9"/>
          <p:cNvSpPr/>
          <p:nvPr/>
        </p:nvSpPr>
        <p:spPr>
          <a:xfrm>
            <a:off x="314920" y="1882229"/>
            <a:ext cx="93655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result: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14920" y="2140000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customer insight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314920" y="2140000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43735" y="2140000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buyer confidence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4643735" y="2140000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14920" y="2498527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 execution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314920" y="2498527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643735" y="2498527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leakage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4643735" y="2498527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14920" y="2857054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buying cycles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314920" y="2857054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643735" y="2857054"/>
            <a:ext cx="4269051" cy="301377"/>
          </a:xfrm>
          <a:prstGeom prst="roundRect">
            <a:avLst>
              <a:gd name="adj" fmla="val 9692"/>
            </a:avLst>
          </a:prstGeom>
          <a:solidFill>
            <a:srgbClr val="101E45"/>
          </a:solidFill>
          <a:ln/>
        </p:spPr>
        <p:txBody>
          <a:bodyPr wrap="none" lIns="114300" tIns="78740" rIns="114300" bIns="7874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trained on fragmented expertise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4643735" y="2857054"/>
            <a:ext cx="9525" cy="301377"/>
          </a:xfrm>
          <a:custGeom>
            <a:avLst/>
            <a:gdLst/>
            <a:ahLst/>
            <a:cxnLst/>
            <a:rect l="l" t="t" r="r" b="b"/>
            <a:pathLst>
              <a:path w="9525" h="301377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293748"/>
                </a:lnTo>
                <a:lnTo>
                  <a:pt x="8334" y="292598"/>
                </a:lnTo>
                <a:lnTo>
                  <a:pt x="7144" y="291306"/>
                </a:lnTo>
                <a:lnTo>
                  <a:pt x="5953" y="289840"/>
                </a:lnTo>
                <a:lnTo>
                  <a:pt x="4763" y="288153"/>
                </a:lnTo>
                <a:lnTo>
                  <a:pt x="3572" y="286164"/>
                </a:lnTo>
                <a:lnTo>
                  <a:pt x="2381" y="283719"/>
                </a:lnTo>
                <a:lnTo>
                  <a:pt x="1191" y="280422"/>
                </a:lnTo>
                <a:lnTo>
                  <a:pt x="0" y="272167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-91440" y="4782889"/>
            <a:ext cx="9326880" cy="360611"/>
          </a:xfrm>
          <a:prstGeom prst="rect">
            <a:avLst/>
          </a:prstGeom>
          <a:solidFill>
            <a:srgbClr val="F59E0B"/>
          </a:solidFill>
          <a:ln/>
        </p:spPr>
        <p:txBody>
          <a:bodyPr wrap="none" lIns="200660" tIns="100330" rIns="200660" bIns="10033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71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Friction is not the problem. It is the evidence that Enterprise Expertise is not being managed.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71450"/>
            <a:ext cx="90525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06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457200" y="401241"/>
            <a:ext cx="8805672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Why Existing Disciplines Aren't Enough</a:t>
            </a:r>
            <a:endParaRPr lang="en-US" sz="2140" dirty="0"/>
          </a:p>
        </p:txBody>
      </p:sp>
      <p:sp>
        <p:nvSpPr>
          <p:cNvPr id="4" name="Text 2"/>
          <p:cNvSpPr/>
          <p:nvPr/>
        </p:nvSpPr>
        <p:spPr>
          <a:xfrm>
            <a:off x="457200" y="784622"/>
            <a:ext cx="9052560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124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 already invest in disciplines that manage pieces of expertise.</a:t>
            </a:r>
            <a:endParaRPr lang="en-US" sz="960" dirty="0"/>
          </a:p>
        </p:txBody>
      </p:sp>
      <p:sp>
        <p:nvSpPr>
          <p:cNvPr id="5" name="Text 3"/>
          <p:cNvSpPr/>
          <p:nvPr/>
        </p:nvSpPr>
        <p:spPr>
          <a:xfrm>
            <a:off x="457200" y="1124843"/>
            <a:ext cx="8229600" cy="1999059"/>
          </a:xfrm>
          <a:prstGeom prst="roundRect">
            <a:avLst>
              <a:gd name="adj" fmla="val 2859"/>
            </a:avLst>
          </a:prstGeom>
          <a:solidFill>
            <a:srgbClr val="0D1E3A"/>
          </a:solidFill>
          <a:ln w="9525">
            <a:solidFill>
              <a:srgbClr val="1E3A6A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6725" y="1134368"/>
            <a:ext cx="8210550" cy="345132"/>
          </a:xfrm>
          <a:prstGeom prst="rect">
            <a:avLst/>
          </a:prstGeom>
          <a:solidFill>
            <a:srgbClr val="07112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24185" y="1226939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Discipline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2752725" y="1235125"/>
            <a:ext cx="7590" cy="143470"/>
          </a:xfrm>
          <a:prstGeom prst="rect">
            <a:avLst/>
          </a:prstGeom>
          <a:solidFill>
            <a:srgbClr val="F59E0B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917775" y="1226939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Focus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466725" y="1479500"/>
            <a:ext cx="8210550" cy="326975"/>
          </a:xfrm>
          <a:prstGeom prst="rect">
            <a:avLst/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6725" y="1479500"/>
            <a:ext cx="8210550" cy="9525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4185" y="1567755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2752725" y="1583680"/>
            <a:ext cx="7590" cy="128141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917775" y="1567755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BE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relationships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466725" y="1806476"/>
            <a:ext cx="8210550" cy="326975"/>
          </a:xfrm>
          <a:prstGeom prst="rect">
            <a:avLst/>
          </a:prstGeom>
          <a:solidFill>
            <a:srgbClr val="0D1E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6725" y="1806476"/>
            <a:ext cx="8210550" cy="9525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24185" y="1894731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Management</a:t>
            </a:r>
            <a:endParaRPr lang="en-US" sz="840" dirty="0"/>
          </a:p>
        </p:txBody>
      </p:sp>
      <p:sp>
        <p:nvSpPr>
          <p:cNvPr id="18" name="Text 16"/>
          <p:cNvSpPr/>
          <p:nvPr/>
        </p:nvSpPr>
        <p:spPr>
          <a:xfrm>
            <a:off x="2752725" y="1910655"/>
            <a:ext cx="7590" cy="128141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917775" y="1894731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BE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and repositories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466725" y="2133451"/>
            <a:ext cx="8210550" cy="326975"/>
          </a:xfrm>
          <a:prstGeom prst="rect">
            <a:avLst/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66725" y="2133451"/>
            <a:ext cx="8210550" cy="9525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24185" y="2221706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Enablement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2752725" y="2237631"/>
            <a:ext cx="7590" cy="128141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2917775" y="2221706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BE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capability</a:t>
            </a:r>
            <a:endParaRPr lang="en-US" sz="840" dirty="0"/>
          </a:p>
        </p:txBody>
      </p:sp>
      <p:sp>
        <p:nvSpPr>
          <p:cNvPr id="25" name="Text 23"/>
          <p:cNvSpPr/>
          <p:nvPr/>
        </p:nvSpPr>
        <p:spPr>
          <a:xfrm>
            <a:off x="466725" y="2460427"/>
            <a:ext cx="8210550" cy="326975"/>
          </a:xfrm>
          <a:prstGeom prst="rect">
            <a:avLst/>
          </a:prstGeom>
          <a:solidFill>
            <a:srgbClr val="0D1E3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66725" y="2460427"/>
            <a:ext cx="8210550" cy="9525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24185" y="2548682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and Development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2752725" y="2564606"/>
            <a:ext cx="7590" cy="128141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2917775" y="2548682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BE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development</a:t>
            </a:r>
            <a:endParaRPr lang="en-US" sz="840" dirty="0"/>
          </a:p>
        </p:txBody>
      </p:sp>
      <p:sp>
        <p:nvSpPr>
          <p:cNvPr id="30" name="Text 28"/>
          <p:cNvSpPr/>
          <p:nvPr/>
        </p:nvSpPr>
        <p:spPr>
          <a:xfrm>
            <a:off x="466725" y="2787402"/>
            <a:ext cx="8210550" cy="326975"/>
          </a:xfrm>
          <a:prstGeom prst="rect">
            <a:avLst/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466725" y="2787402"/>
            <a:ext cx="8210550" cy="9525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624185" y="2875657"/>
            <a:ext cx="216818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840" dirty="0"/>
          </a:p>
        </p:txBody>
      </p:sp>
      <p:sp>
        <p:nvSpPr>
          <p:cNvPr id="33" name="Text 31"/>
          <p:cNvSpPr/>
          <p:nvPr/>
        </p:nvSpPr>
        <p:spPr>
          <a:xfrm>
            <a:off x="2752725" y="2891582"/>
            <a:ext cx="7590" cy="128141"/>
          </a:xfrm>
          <a:prstGeom prst="rect">
            <a:avLst/>
          </a:prstGeom>
          <a:solidFill>
            <a:srgbClr val="1E3A6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2917775" y="2875657"/>
            <a:ext cx="616224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solidFill>
                  <a:srgbClr val="BED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and intelligence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457200" y="3252043"/>
            <a:ext cx="90525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Aft>
                <a:spcPts val="340"/>
              </a:spcAft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discipline optimizes one capability.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57200" y="3466654"/>
            <a:ext cx="9052560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1130"/>
              </a:spcAft>
              <a:buNone/>
            </a:pPr>
            <a:r>
              <a:rPr lang="en-US" sz="960" b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manages Enterprise Expertise itself.</a:t>
            </a:r>
            <a:endParaRPr lang="en-US" sz="960" dirty="0"/>
          </a:p>
        </p:txBody>
      </p:sp>
      <p:sp>
        <p:nvSpPr>
          <p:cNvPr id="37" name="Text 35"/>
          <p:cNvSpPr/>
          <p:nvPr/>
        </p:nvSpPr>
        <p:spPr>
          <a:xfrm>
            <a:off x="457200" y="3792885"/>
            <a:ext cx="8229600" cy="724309"/>
          </a:xfrm>
          <a:prstGeom prst="roundRect">
            <a:avLst>
              <a:gd name="adj" fmla="val 5962"/>
            </a:avLst>
          </a:prstGeom>
          <a:solidFill>
            <a:srgbClr val="101E45"/>
          </a:solidFill>
          <a:ln w="19050">
            <a:solidFill>
              <a:srgbClr val="F59E0B"/>
            </a:solidFill>
          </a:ln>
        </p:spPr>
        <p:txBody>
          <a:bodyPr wrap="square" lIns="171450" tIns="128270" rIns="171450" bIns="12827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Enterprise Expertise Management™</a:t>
            </a:r>
            <a:endParaRPr lang="en-US" sz="1350" dirty="0"/>
          </a:p>
          <a:p>
            <a:pPr marL="0" indent="0" algn="ctr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 that activates expertise across the entire enterprise.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00750" y="0"/>
            <a:ext cx="3143250" cy="3143250"/>
          </a:xfrm>
          <a:prstGeom prst="rect">
            <a:avLst/>
          </a:prstGeom>
          <a:gradFill rotWithShape="1">
            <a:gsLst>
              <a:gs pos="0">
                <a:srgbClr val="3B7BF8">
                  <a:alpha val="13000"/>
                </a:srgbClr>
              </a:gs>
              <a:gs pos="45000">
                <a:srgbClr val="3B7BF8">
                  <a:alpha val="5000"/>
                </a:srgbClr>
              </a:gs>
              <a:gs pos="72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2070" y="171450"/>
            <a:ext cx="923984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07</a:t>
            </a:r>
            <a:endParaRPr lang="en-US" sz="680" dirty="0"/>
          </a:p>
        </p:txBody>
      </p:sp>
      <p:sp>
        <p:nvSpPr>
          <p:cNvPr id="4" name="Text 2"/>
          <p:cNvSpPr/>
          <p:nvPr/>
        </p:nvSpPr>
        <p:spPr>
          <a:xfrm>
            <a:off x="372070" y="401241"/>
            <a:ext cx="8987850" cy="296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35"/>
              </a:lnSpc>
              <a:spcAft>
                <a:spcPts val="560"/>
              </a:spcAft>
              <a:buNone/>
            </a:pPr>
            <a:r>
              <a:rPr lang="en-US" sz="203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New Executive Management Discipline</a:t>
            </a:r>
            <a:endParaRPr lang="en-US" sz="2030" dirty="0"/>
          </a:p>
        </p:txBody>
      </p:sp>
      <p:sp>
        <p:nvSpPr>
          <p:cNvPr id="5" name="Text 3"/>
          <p:cNvSpPr/>
          <p:nvPr/>
        </p:nvSpPr>
        <p:spPr>
          <a:xfrm>
            <a:off x="372070" y="768548"/>
            <a:ext cx="9239845" cy="170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4"/>
              </a:lnSpc>
              <a:spcAft>
                <a:spcPts val="124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strategic asset requires a management discipline.</a:t>
            </a:r>
            <a:endParaRPr lang="en-US" sz="960" dirty="0"/>
          </a:p>
        </p:txBody>
      </p:sp>
      <p:sp>
        <p:nvSpPr>
          <p:cNvPr id="6" name="Text 4"/>
          <p:cNvSpPr/>
          <p:nvPr/>
        </p:nvSpPr>
        <p:spPr>
          <a:xfrm>
            <a:off x="372070" y="1096566"/>
            <a:ext cx="5741789" cy="344091"/>
          </a:xfrm>
          <a:prstGeom prst="roundRect">
            <a:avLst>
              <a:gd name="adj" fmla="val 8489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0211" y="1182886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Capital</a:t>
            </a:r>
            <a:endParaRPr lang="en-US" sz="9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1511" y="1202317"/>
            <a:ext cx="162759" cy="1325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572128" y="1182886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Management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72070" y="1490067"/>
            <a:ext cx="5741789" cy="344091"/>
          </a:xfrm>
          <a:prstGeom prst="roundRect">
            <a:avLst>
              <a:gd name="adj" fmla="val 8489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00211" y="1576388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Capital</a:t>
            </a:r>
            <a:endParaRPr lang="en-US" sz="9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1511" y="1595819"/>
            <a:ext cx="162759" cy="1325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2128" y="1576388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Capital Management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372070" y="1883569"/>
            <a:ext cx="5741789" cy="344091"/>
          </a:xfrm>
          <a:prstGeom prst="roundRect">
            <a:avLst>
              <a:gd name="adj" fmla="val 8489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500211" y="1969889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</a:t>
            </a:r>
            <a:endParaRPr lang="en-US" sz="9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1511" y="1989320"/>
            <a:ext cx="162759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572128" y="1969889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372070" y="2277070"/>
            <a:ext cx="5741789" cy="344091"/>
          </a:xfrm>
          <a:prstGeom prst="roundRect">
            <a:avLst>
              <a:gd name="adj" fmla="val 8489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500211" y="2363391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Relationships</a:t>
            </a:r>
            <a:endParaRPr lang="en-US" sz="9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1511" y="2382822"/>
            <a:ext cx="162759" cy="1325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572128" y="2363391"/>
            <a:ext cx="2413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372070" y="2670572"/>
            <a:ext cx="5741789" cy="363141"/>
          </a:xfrm>
          <a:prstGeom prst="roundRect">
            <a:avLst>
              <a:gd name="adj" fmla="val 8044"/>
            </a:avLst>
          </a:prstGeom>
          <a:solidFill>
            <a:srgbClr val="1A3A7E"/>
          </a:solidFill>
          <a:ln w="9525">
            <a:solidFill>
              <a:srgbClr val="F59E0B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509736" y="2766417"/>
            <a:ext cx="24052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</a:t>
            </a:r>
            <a:endParaRPr lang="en-US" sz="900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61511" y="2785848"/>
            <a:ext cx="162759" cy="1325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3570952" y="2772073"/>
            <a:ext cx="240524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Management™</a:t>
            </a:r>
            <a:endParaRPr lang="en-US" sz="840" dirty="0"/>
          </a:p>
        </p:txBody>
      </p:sp>
      <p:sp>
        <p:nvSpPr>
          <p:cNvPr id="26" name="Text 19"/>
          <p:cNvSpPr/>
          <p:nvPr/>
        </p:nvSpPr>
        <p:spPr>
          <a:xfrm>
            <a:off x="6291072" y="1110407"/>
            <a:ext cx="2487168" cy="1031815"/>
          </a:xfrm>
          <a:prstGeom prst="roundRect">
            <a:avLst>
              <a:gd name="adj" fmla="val 5734"/>
            </a:avLst>
          </a:prstGeom>
          <a:solidFill>
            <a:srgbClr val="101E45"/>
          </a:solidFill>
          <a:ln/>
        </p:spPr>
        <p:txBody>
          <a:bodyPr wrap="square" lIns="114300" tIns="114300" rIns="114300" bIns="114300" rtlCol="0" anchor="t"/>
          <a:lstStyle/>
          <a:p>
            <a:pPr marL="0" indent="0" algn="l">
              <a:buNone/>
            </a:pPr>
            <a:r>
              <a:rPr lang="en-US" sz="620" b="1" kern="0" spc="80" dirty="0">
                <a:solidFill>
                  <a:srgbClr val="3B7B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STRATEGIC ASSET</a:t>
            </a:r>
            <a:endParaRPr lang="en-US" sz="620" dirty="0"/>
          </a:p>
          <a:p>
            <a:pPr marL="0" indent="0" algn="l"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Expertise™</a:t>
            </a:r>
            <a:endParaRPr lang="en-US" sz="620" dirty="0"/>
          </a:p>
        </p:txBody>
      </p:sp>
      <p:sp>
        <p:nvSpPr>
          <p:cNvPr id="27" name="Text 20"/>
          <p:cNvSpPr/>
          <p:nvPr/>
        </p:nvSpPr>
        <p:spPr>
          <a:xfrm>
            <a:off x="6291072" y="1110407"/>
            <a:ext cx="2487168" cy="19050"/>
          </a:xfrm>
          <a:custGeom>
            <a:avLst/>
            <a:gdLst/>
            <a:ahLst/>
            <a:cxnLst/>
            <a:rect l="l" t="t" r="r" b="b"/>
            <a:pathLst>
              <a:path w="753070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745699" y="19050"/>
                </a:lnTo>
                <a:lnTo>
                  <a:pt x="743974" y="16669"/>
                </a:lnTo>
                <a:lnTo>
                  <a:pt x="741980" y="14288"/>
                </a:lnTo>
                <a:lnTo>
                  <a:pt x="739664" y="11906"/>
                </a:lnTo>
                <a:lnTo>
                  <a:pt x="736943" y="9525"/>
                </a:lnTo>
                <a:lnTo>
                  <a:pt x="733679" y="7144"/>
                </a:lnTo>
                <a:lnTo>
                  <a:pt x="729603" y="4763"/>
                </a:lnTo>
                <a:lnTo>
                  <a:pt x="724032" y="2381"/>
                </a:lnTo>
                <a:lnTo>
                  <a:pt x="709890" y="0"/>
                </a:lnTo>
                <a:close/>
              </a:path>
            </a:pathLst>
          </a:custGeom>
          <a:solidFill>
            <a:srgbClr val="3B7BF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1"/>
          <p:cNvSpPr/>
          <p:nvPr/>
        </p:nvSpPr>
        <p:spPr>
          <a:xfrm>
            <a:off x="6291072" y="2212479"/>
            <a:ext cx="2487168" cy="1153376"/>
          </a:xfrm>
          <a:prstGeom prst="roundRect">
            <a:avLst>
              <a:gd name="adj" fmla="val 5734"/>
            </a:avLst>
          </a:prstGeom>
          <a:solidFill>
            <a:srgbClr val="101E45"/>
          </a:solidFill>
          <a:ln/>
        </p:spPr>
        <p:txBody>
          <a:bodyPr wrap="square" lIns="114300" tIns="114300" rIns="114300" bIns="114300" rtlCol="0" anchor="t"/>
          <a:lstStyle/>
          <a:p>
            <a:pPr marL="0" indent="0" algn="l">
              <a:buNone/>
            </a:pPr>
            <a:r>
              <a:rPr lang="en-US" sz="620" b="1" kern="0" spc="80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COMMERCIAL OPERATING MODEL</a:t>
            </a:r>
            <a:endParaRPr lang="en-US" sz="620" dirty="0"/>
          </a:p>
          <a:p>
            <a:pPr marL="0" indent="0" algn="l"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Influence™</a:t>
            </a:r>
            <a:endParaRPr lang="en-US" sz="620" dirty="0"/>
          </a:p>
        </p:txBody>
      </p:sp>
      <p:sp>
        <p:nvSpPr>
          <p:cNvPr id="29" name="Text 22"/>
          <p:cNvSpPr/>
          <p:nvPr/>
        </p:nvSpPr>
        <p:spPr>
          <a:xfrm>
            <a:off x="6291072" y="2212479"/>
            <a:ext cx="2487168" cy="19050"/>
          </a:xfrm>
          <a:custGeom>
            <a:avLst/>
            <a:gdLst/>
            <a:ahLst/>
            <a:cxnLst/>
            <a:rect l="l" t="t" r="r" b="b"/>
            <a:pathLst>
              <a:path w="753070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745699" y="19050"/>
                </a:lnTo>
                <a:lnTo>
                  <a:pt x="743974" y="16669"/>
                </a:lnTo>
                <a:lnTo>
                  <a:pt x="741980" y="14288"/>
                </a:lnTo>
                <a:lnTo>
                  <a:pt x="739664" y="11906"/>
                </a:lnTo>
                <a:lnTo>
                  <a:pt x="736943" y="9525"/>
                </a:lnTo>
                <a:lnTo>
                  <a:pt x="733679" y="7144"/>
                </a:lnTo>
                <a:lnTo>
                  <a:pt x="729603" y="4763"/>
                </a:lnTo>
                <a:lnTo>
                  <a:pt x="724032" y="2381"/>
                </a:lnTo>
                <a:lnTo>
                  <a:pt x="709890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3"/>
          <p:cNvSpPr/>
          <p:nvPr/>
        </p:nvSpPr>
        <p:spPr>
          <a:xfrm>
            <a:off x="6291072" y="3432572"/>
            <a:ext cx="2487168" cy="910254"/>
          </a:xfrm>
          <a:prstGeom prst="roundRect">
            <a:avLst>
              <a:gd name="adj" fmla="val 5734"/>
            </a:avLst>
          </a:prstGeom>
          <a:solidFill>
            <a:srgbClr val="101E45"/>
          </a:solidFill>
          <a:ln/>
        </p:spPr>
        <p:txBody>
          <a:bodyPr wrap="square" lIns="114300" tIns="114300" rIns="114300" bIns="114300" rtlCol="0" anchor="t"/>
          <a:lstStyle/>
          <a:p>
            <a:pPr marL="0" indent="0" algn="l">
              <a:buNone/>
            </a:pPr>
            <a:r>
              <a:rPr lang="en-US" sz="620" b="1" kern="0" spc="80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REMOVES</a:t>
            </a:r>
            <a:endParaRPr lang="en-US" sz="620" dirty="0"/>
          </a:p>
          <a:p>
            <a:pPr marL="0" indent="0" algn="l">
              <a:buNone/>
            </a:pPr>
            <a:r>
              <a:rPr lang="en-US" sz="900" b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Friction™</a:t>
            </a:r>
            <a:endParaRPr lang="en-US" sz="620" dirty="0"/>
          </a:p>
        </p:txBody>
      </p:sp>
      <p:sp>
        <p:nvSpPr>
          <p:cNvPr id="31" name="Text 24"/>
          <p:cNvSpPr/>
          <p:nvPr/>
        </p:nvSpPr>
        <p:spPr>
          <a:xfrm>
            <a:off x="6291072" y="3432572"/>
            <a:ext cx="2487168" cy="19050"/>
          </a:xfrm>
          <a:custGeom>
            <a:avLst/>
            <a:gdLst/>
            <a:ahLst/>
            <a:cxnLst/>
            <a:rect l="l" t="t" r="r" b="b"/>
            <a:pathLst>
              <a:path w="753070" h="19050">
                <a:moveTo>
                  <a:pt x="43180" y="0"/>
                </a:moveTo>
                <a:lnTo>
                  <a:pt x="29039" y="2381"/>
                </a:lnTo>
                <a:lnTo>
                  <a:pt x="23467" y="4763"/>
                </a:lnTo>
                <a:lnTo>
                  <a:pt x="19391" y="7144"/>
                </a:lnTo>
                <a:lnTo>
                  <a:pt x="16127" y="9525"/>
                </a:lnTo>
                <a:lnTo>
                  <a:pt x="13406" y="11906"/>
                </a:lnTo>
                <a:lnTo>
                  <a:pt x="11090" y="14288"/>
                </a:lnTo>
                <a:lnTo>
                  <a:pt x="9097" y="16669"/>
                </a:lnTo>
                <a:lnTo>
                  <a:pt x="7371" y="19050"/>
                </a:lnTo>
                <a:lnTo>
                  <a:pt x="745699" y="19050"/>
                </a:lnTo>
                <a:lnTo>
                  <a:pt x="743974" y="16669"/>
                </a:lnTo>
                <a:lnTo>
                  <a:pt x="741980" y="14288"/>
                </a:lnTo>
                <a:lnTo>
                  <a:pt x="739664" y="11906"/>
                </a:lnTo>
                <a:lnTo>
                  <a:pt x="736943" y="9525"/>
                </a:lnTo>
                <a:lnTo>
                  <a:pt x="733679" y="7144"/>
                </a:lnTo>
                <a:lnTo>
                  <a:pt x="729603" y="4763"/>
                </a:lnTo>
                <a:lnTo>
                  <a:pt x="724032" y="2381"/>
                </a:lnTo>
                <a:lnTo>
                  <a:pt x="709890" y="0"/>
                </a:lnTo>
                <a:close/>
              </a:path>
            </a:pathLst>
          </a:custGeom>
          <a:solidFill>
            <a:srgbClr val="F8717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4350" y="171450"/>
            <a:ext cx="892683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08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514350" y="371921"/>
            <a:ext cx="8683371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How Enterprise Expertise Creates Enterprise Value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14350" y="677912"/>
            <a:ext cx="8926830" cy="140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6"/>
              </a:lnSpc>
              <a:buNone/>
            </a:pPr>
            <a:r>
              <a:rPr lang="en-US" sz="79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advantage belongs to organizations that most effectively activate what their people already know.</a:t>
            </a:r>
            <a:endParaRPr lang="en-US" sz="790" dirty="0"/>
          </a:p>
        </p:txBody>
      </p:sp>
      <p:sp>
        <p:nvSpPr>
          <p:cNvPr id="5" name="Text 3"/>
          <p:cNvSpPr/>
          <p:nvPr/>
        </p:nvSpPr>
        <p:spPr>
          <a:xfrm>
            <a:off x="1893987" y="918567"/>
            <a:ext cx="5356027" cy="411956"/>
          </a:xfrm>
          <a:prstGeom prst="roundRect">
            <a:avLst>
              <a:gd name="adj" fmla="val 10482"/>
            </a:avLst>
          </a:prstGeom>
          <a:solidFill>
            <a:srgbClr val="0F2040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893987" y="918567"/>
            <a:ext cx="19050" cy="411956"/>
          </a:xfrm>
          <a:custGeom>
            <a:avLst/>
            <a:gdLst/>
            <a:ahLst/>
            <a:cxnLst/>
            <a:rect l="l" t="t" r="r" b="b"/>
            <a:pathLst>
              <a:path w="19050" h="411956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404585"/>
                </a:lnTo>
                <a:lnTo>
                  <a:pt x="16669" y="402859"/>
                </a:lnTo>
                <a:lnTo>
                  <a:pt x="14288" y="400866"/>
                </a:lnTo>
                <a:lnTo>
                  <a:pt x="11906" y="398550"/>
                </a:lnTo>
                <a:lnTo>
                  <a:pt x="9525" y="395829"/>
                </a:lnTo>
                <a:lnTo>
                  <a:pt x="7144" y="392565"/>
                </a:lnTo>
                <a:lnTo>
                  <a:pt x="4763" y="388489"/>
                </a:lnTo>
                <a:lnTo>
                  <a:pt x="2381" y="382918"/>
                </a:lnTo>
                <a:lnTo>
                  <a:pt x="0" y="368776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070497" y="989558"/>
            <a:ext cx="5394439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2"/>
              </a:lnSpc>
              <a:buNone/>
            </a:pPr>
            <a:r>
              <a:rPr lang="en-US" sz="101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010" dirty="0"/>
          </a:p>
        </p:txBody>
      </p:sp>
      <p:sp>
        <p:nvSpPr>
          <p:cNvPr id="8" name="Text 6"/>
          <p:cNvSpPr/>
          <p:nvPr/>
        </p:nvSpPr>
        <p:spPr>
          <a:xfrm>
            <a:off x="2070497" y="1157288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source of all expertise</a:t>
            </a:r>
            <a:endParaRPr lang="en-US" sz="62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7249" y="1058177"/>
            <a:ext cx="132588" cy="132588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7196" y="1346408"/>
            <a:ext cx="169608" cy="132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93987" y="1494842"/>
            <a:ext cx="5356027" cy="411956"/>
          </a:xfrm>
          <a:prstGeom prst="roundRect">
            <a:avLst>
              <a:gd name="adj" fmla="val 10482"/>
            </a:avLst>
          </a:prstGeom>
          <a:solidFill>
            <a:srgbClr val="1A3A7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1893987" y="1494842"/>
            <a:ext cx="19050" cy="411956"/>
          </a:xfrm>
          <a:custGeom>
            <a:avLst/>
            <a:gdLst/>
            <a:ahLst/>
            <a:cxnLst/>
            <a:rect l="l" t="t" r="r" b="b"/>
            <a:pathLst>
              <a:path w="19050" h="411956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404585"/>
                </a:lnTo>
                <a:lnTo>
                  <a:pt x="16669" y="402859"/>
                </a:lnTo>
                <a:lnTo>
                  <a:pt x="14288" y="400866"/>
                </a:lnTo>
                <a:lnTo>
                  <a:pt x="11906" y="398550"/>
                </a:lnTo>
                <a:lnTo>
                  <a:pt x="9525" y="395829"/>
                </a:lnTo>
                <a:lnTo>
                  <a:pt x="7144" y="392565"/>
                </a:lnTo>
                <a:lnTo>
                  <a:pt x="4763" y="388489"/>
                </a:lnTo>
                <a:lnTo>
                  <a:pt x="2381" y="382918"/>
                </a:lnTo>
                <a:lnTo>
                  <a:pt x="0" y="368776"/>
                </a:lnTo>
                <a:close/>
              </a:path>
            </a:pathLst>
          </a:custGeom>
          <a:solidFill>
            <a:srgbClr val="3B6FD4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2070497" y="1565833"/>
            <a:ext cx="5394439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2"/>
              </a:lnSpc>
              <a:buNone/>
            </a:pPr>
            <a:r>
              <a:rPr lang="en-US" sz="101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Expertise™</a:t>
            </a:r>
            <a:endParaRPr lang="en-US" sz="1010" dirty="0"/>
          </a:p>
        </p:txBody>
      </p:sp>
      <p:sp>
        <p:nvSpPr>
          <p:cNvPr id="14" name="Text 10"/>
          <p:cNvSpPr/>
          <p:nvPr/>
        </p:nvSpPr>
        <p:spPr>
          <a:xfrm>
            <a:off x="2070497" y="1733562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Accumulated knowledge, judgment, relationships, and experience</a:t>
            </a:r>
            <a:endParaRPr lang="en-US" sz="62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7249" y="1634451"/>
            <a:ext cx="132588" cy="132588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7196" y="1922663"/>
            <a:ext cx="169608" cy="1325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893987" y="2071116"/>
            <a:ext cx="5356027" cy="411956"/>
          </a:xfrm>
          <a:prstGeom prst="roundRect">
            <a:avLst>
              <a:gd name="adj" fmla="val 10482"/>
            </a:avLst>
          </a:prstGeom>
          <a:solidFill>
            <a:srgbClr val="0F2D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2"/>
          <p:cNvSpPr/>
          <p:nvPr/>
        </p:nvSpPr>
        <p:spPr>
          <a:xfrm>
            <a:off x="1893987" y="2071116"/>
            <a:ext cx="19050" cy="411956"/>
          </a:xfrm>
          <a:custGeom>
            <a:avLst/>
            <a:gdLst/>
            <a:ahLst/>
            <a:cxnLst/>
            <a:rect l="l" t="t" r="r" b="b"/>
            <a:pathLst>
              <a:path w="19050" h="411956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404585"/>
                </a:lnTo>
                <a:lnTo>
                  <a:pt x="16669" y="402859"/>
                </a:lnTo>
                <a:lnTo>
                  <a:pt x="14288" y="400866"/>
                </a:lnTo>
                <a:lnTo>
                  <a:pt x="11906" y="398550"/>
                </a:lnTo>
                <a:lnTo>
                  <a:pt x="9525" y="395829"/>
                </a:lnTo>
                <a:lnTo>
                  <a:pt x="7144" y="392565"/>
                </a:lnTo>
                <a:lnTo>
                  <a:pt x="4763" y="388489"/>
                </a:lnTo>
                <a:lnTo>
                  <a:pt x="2381" y="382918"/>
                </a:lnTo>
                <a:lnTo>
                  <a:pt x="0" y="368776"/>
                </a:lnTo>
                <a:close/>
              </a:path>
            </a:pathLst>
          </a:custGeom>
          <a:solidFill>
            <a:srgbClr val="2A7AAF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2070497" y="2142107"/>
            <a:ext cx="5394439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2"/>
              </a:lnSpc>
              <a:buNone/>
            </a:pPr>
            <a:r>
              <a:rPr lang="en-US" sz="101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Management™</a:t>
            </a:r>
            <a:endParaRPr lang="en-US" sz="1010" dirty="0"/>
          </a:p>
        </p:txBody>
      </p:sp>
      <p:sp>
        <p:nvSpPr>
          <p:cNvPr id="20" name="Text 14"/>
          <p:cNvSpPr/>
          <p:nvPr/>
        </p:nvSpPr>
        <p:spPr>
          <a:xfrm>
            <a:off x="2070497" y="2309836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executive discipline that activates it</a:t>
            </a:r>
            <a:endParaRPr lang="en-US" sz="62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67249" y="2210726"/>
            <a:ext cx="132588" cy="132588"/>
          </a:xfrm>
          <a:prstGeom prst="rect">
            <a:avLst/>
          </a:prstGeom>
        </p:spPr>
      </p:pic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7196" y="2498918"/>
            <a:ext cx="169608" cy="13258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893987" y="2647390"/>
            <a:ext cx="5356027" cy="411956"/>
          </a:xfrm>
          <a:prstGeom prst="roundRect">
            <a:avLst>
              <a:gd name="adj" fmla="val 10482"/>
            </a:avLst>
          </a:prstGeom>
          <a:solidFill>
            <a:srgbClr val="0D3A2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6"/>
          <p:cNvSpPr/>
          <p:nvPr/>
        </p:nvSpPr>
        <p:spPr>
          <a:xfrm>
            <a:off x="1893987" y="2647390"/>
            <a:ext cx="19050" cy="411956"/>
          </a:xfrm>
          <a:custGeom>
            <a:avLst/>
            <a:gdLst/>
            <a:ahLst/>
            <a:cxnLst/>
            <a:rect l="l" t="t" r="r" b="b"/>
            <a:pathLst>
              <a:path w="19050" h="411956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404585"/>
                </a:lnTo>
                <a:lnTo>
                  <a:pt x="16669" y="402859"/>
                </a:lnTo>
                <a:lnTo>
                  <a:pt x="14288" y="400866"/>
                </a:lnTo>
                <a:lnTo>
                  <a:pt x="11906" y="398550"/>
                </a:lnTo>
                <a:lnTo>
                  <a:pt x="9525" y="395829"/>
                </a:lnTo>
                <a:lnTo>
                  <a:pt x="7144" y="392565"/>
                </a:lnTo>
                <a:lnTo>
                  <a:pt x="4763" y="388489"/>
                </a:lnTo>
                <a:lnTo>
                  <a:pt x="2381" y="382918"/>
                </a:lnTo>
                <a:lnTo>
                  <a:pt x="0" y="368776"/>
                </a:lnTo>
                <a:close/>
              </a:path>
            </a:pathLst>
          </a:custGeom>
          <a:solidFill>
            <a:srgbClr val="1A8A5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17"/>
          <p:cNvSpPr/>
          <p:nvPr/>
        </p:nvSpPr>
        <p:spPr>
          <a:xfrm>
            <a:off x="2070497" y="2718381"/>
            <a:ext cx="5394439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2"/>
              </a:lnSpc>
              <a:buNone/>
            </a:pPr>
            <a:r>
              <a:rPr lang="en-US" sz="101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Influence™</a:t>
            </a:r>
            <a:endParaRPr lang="en-US" sz="1010" dirty="0"/>
          </a:p>
        </p:txBody>
      </p:sp>
      <p:sp>
        <p:nvSpPr>
          <p:cNvPr id="26" name="Text 18"/>
          <p:cNvSpPr/>
          <p:nvPr/>
        </p:nvSpPr>
        <p:spPr>
          <a:xfrm>
            <a:off x="2070497" y="2886111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commercial operating model</a:t>
            </a:r>
            <a:endParaRPr lang="en-US" sz="62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67249" y="2787000"/>
            <a:ext cx="132588" cy="132588"/>
          </a:xfrm>
          <a:prstGeom prst="rect">
            <a:avLst/>
          </a:prstGeom>
        </p:spPr>
      </p:pic>
      <p:pic>
        <p:nvPicPr>
          <p:cNvPr id="2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7196" y="3075172"/>
            <a:ext cx="169608" cy="132588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1893987" y="3223665"/>
            <a:ext cx="5356027" cy="404217"/>
          </a:xfrm>
          <a:prstGeom prst="roundRect">
            <a:avLst>
              <a:gd name="adj" fmla="val 10682"/>
            </a:avLst>
          </a:prstGeom>
          <a:solidFill>
            <a:srgbClr val="2D1A0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0"/>
          <p:cNvSpPr/>
          <p:nvPr/>
        </p:nvSpPr>
        <p:spPr>
          <a:xfrm>
            <a:off x="1893987" y="3223665"/>
            <a:ext cx="19050" cy="404217"/>
          </a:xfrm>
          <a:custGeom>
            <a:avLst/>
            <a:gdLst/>
            <a:ahLst/>
            <a:cxnLst/>
            <a:rect l="l" t="t" r="r" b="b"/>
            <a:pathLst>
              <a:path w="19050" h="404217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396846"/>
                </a:lnTo>
                <a:lnTo>
                  <a:pt x="16669" y="395120"/>
                </a:lnTo>
                <a:lnTo>
                  <a:pt x="14288" y="393127"/>
                </a:lnTo>
                <a:lnTo>
                  <a:pt x="11906" y="390811"/>
                </a:lnTo>
                <a:lnTo>
                  <a:pt x="9525" y="388090"/>
                </a:lnTo>
                <a:lnTo>
                  <a:pt x="7144" y="384826"/>
                </a:lnTo>
                <a:lnTo>
                  <a:pt x="4763" y="380750"/>
                </a:lnTo>
                <a:lnTo>
                  <a:pt x="2381" y="375178"/>
                </a:lnTo>
                <a:lnTo>
                  <a:pt x="0" y="361037"/>
                </a:lnTo>
                <a:close/>
              </a:path>
            </a:pathLst>
          </a:custGeom>
          <a:solidFill>
            <a:srgbClr val="C47A2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1"/>
          <p:cNvSpPr/>
          <p:nvPr/>
        </p:nvSpPr>
        <p:spPr>
          <a:xfrm>
            <a:off x="2070497" y="3294656"/>
            <a:ext cx="5394439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Friction Reduced</a:t>
            </a:r>
            <a:endParaRPr lang="en-US" sz="960" dirty="0"/>
          </a:p>
        </p:txBody>
      </p:sp>
      <p:sp>
        <p:nvSpPr>
          <p:cNvPr id="32" name="Text 22"/>
          <p:cNvSpPr/>
          <p:nvPr/>
        </p:nvSpPr>
        <p:spPr>
          <a:xfrm>
            <a:off x="2070497" y="3454646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reaches the right people at the right moments</a:t>
            </a:r>
            <a:endParaRPr lang="en-US" sz="620" dirty="0"/>
          </a:p>
        </p:txBody>
      </p:sp>
      <p:pic>
        <p:nvPicPr>
          <p:cNvPr id="33" name="Image 8" descr="preencoded.png"/>
          <p:cNvPicPr>
            <a:picLocks noChangeAspect="1"/>
          </p:cNvPicPr>
          <p:nvPr/>
        </p:nvPicPr>
        <p:blipFill>
          <a:blip>
            <a:alphaModFix amt="55000"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67249" y="3359405"/>
            <a:ext cx="132588" cy="132588"/>
          </a:xfrm>
          <a:prstGeom prst="rect">
            <a:avLst/>
          </a:prstGeom>
        </p:spPr>
      </p:pic>
      <p:pic>
        <p:nvPicPr>
          <p:cNvPr id="34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87196" y="3643746"/>
            <a:ext cx="169608" cy="132588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1893987" y="3792200"/>
            <a:ext cx="5356027" cy="404217"/>
          </a:xfrm>
          <a:prstGeom prst="roundRect">
            <a:avLst>
              <a:gd name="adj" fmla="val 10682"/>
            </a:avLst>
          </a:prstGeom>
          <a:solidFill>
            <a:srgbClr val="1A2A5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24"/>
          <p:cNvSpPr/>
          <p:nvPr/>
        </p:nvSpPr>
        <p:spPr>
          <a:xfrm>
            <a:off x="1893987" y="3792200"/>
            <a:ext cx="19050" cy="404217"/>
          </a:xfrm>
          <a:custGeom>
            <a:avLst/>
            <a:gdLst/>
            <a:ahLst/>
            <a:cxnLst/>
            <a:rect l="l" t="t" r="r" b="b"/>
            <a:pathLst>
              <a:path w="19050" h="404217">
                <a:moveTo>
                  <a:pt x="0" y="43180"/>
                </a:moveTo>
                <a:lnTo>
                  <a:pt x="2381" y="29039"/>
                </a:lnTo>
                <a:lnTo>
                  <a:pt x="4763" y="23467"/>
                </a:lnTo>
                <a:lnTo>
                  <a:pt x="7144" y="19391"/>
                </a:lnTo>
                <a:lnTo>
                  <a:pt x="9525" y="16127"/>
                </a:lnTo>
                <a:lnTo>
                  <a:pt x="11906" y="13406"/>
                </a:lnTo>
                <a:lnTo>
                  <a:pt x="14288" y="11090"/>
                </a:lnTo>
                <a:lnTo>
                  <a:pt x="16669" y="9097"/>
                </a:lnTo>
                <a:lnTo>
                  <a:pt x="19050" y="7371"/>
                </a:lnTo>
                <a:lnTo>
                  <a:pt x="19050" y="396846"/>
                </a:lnTo>
                <a:lnTo>
                  <a:pt x="16669" y="395120"/>
                </a:lnTo>
                <a:lnTo>
                  <a:pt x="14288" y="393127"/>
                </a:lnTo>
                <a:lnTo>
                  <a:pt x="11906" y="390811"/>
                </a:lnTo>
                <a:lnTo>
                  <a:pt x="9525" y="388090"/>
                </a:lnTo>
                <a:lnTo>
                  <a:pt x="7144" y="384826"/>
                </a:lnTo>
                <a:lnTo>
                  <a:pt x="4763" y="380750"/>
                </a:lnTo>
                <a:lnTo>
                  <a:pt x="2381" y="375178"/>
                </a:lnTo>
                <a:lnTo>
                  <a:pt x="0" y="361037"/>
                </a:lnTo>
                <a:close/>
              </a:path>
            </a:pathLst>
          </a:custGeom>
          <a:solidFill>
            <a:srgbClr val="4A6AD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5"/>
          <p:cNvSpPr/>
          <p:nvPr/>
        </p:nvSpPr>
        <p:spPr>
          <a:xfrm>
            <a:off x="2070497" y="3863191"/>
            <a:ext cx="5394439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Performance</a:t>
            </a:r>
            <a:endParaRPr lang="en-US" sz="960" dirty="0"/>
          </a:p>
        </p:txBody>
      </p:sp>
      <p:sp>
        <p:nvSpPr>
          <p:cNvPr id="38" name="Text 26"/>
          <p:cNvSpPr/>
          <p:nvPr/>
        </p:nvSpPr>
        <p:spPr>
          <a:xfrm>
            <a:off x="2070497" y="4023181"/>
            <a:ext cx="5394439" cy="102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6"/>
              </a:lnSpc>
              <a:buNone/>
            </a:pPr>
            <a:r>
              <a:rPr lang="en-US" sz="62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cycles. Higher win rates. Greater retention.</a:t>
            </a:r>
            <a:endParaRPr lang="en-US" sz="620" dirty="0"/>
          </a:p>
        </p:txBody>
      </p:sp>
      <p:pic>
        <p:nvPicPr>
          <p:cNvPr id="39" name="Image 10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67249" y="3927940"/>
            <a:ext cx="132588" cy="132588"/>
          </a:xfrm>
          <a:prstGeom prst="rect">
            <a:avLst/>
          </a:prstGeom>
        </p:spPr>
      </p:pic>
      <p:pic>
        <p:nvPicPr>
          <p:cNvPr id="40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87196" y="4212320"/>
            <a:ext cx="169608" cy="132588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1840426" y="4360735"/>
            <a:ext cx="5463147" cy="314027"/>
          </a:xfrm>
          <a:prstGeom prst="roundRect">
            <a:avLst>
              <a:gd name="adj" fmla="val 13750"/>
            </a:avLst>
          </a:prstGeom>
          <a:solidFill>
            <a:srgbClr val="F59E0B"/>
          </a:solidFill>
          <a:ln/>
        </p:spPr>
        <p:txBody>
          <a:bodyPr wrap="none" lIns="157480" tIns="71120" rIns="157480" bIns="7112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071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Value</a:t>
            </a:r>
            <a:endParaRPr lang="en-US" sz="1130" dirty="0"/>
          </a:p>
        </p:txBody>
      </p:sp>
      <p:sp>
        <p:nvSpPr>
          <p:cNvPr id="42" name="Text 28"/>
          <p:cNvSpPr/>
          <p:nvPr/>
        </p:nvSpPr>
        <p:spPr>
          <a:xfrm>
            <a:off x="108585" y="5245072"/>
            <a:ext cx="892683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cascade from People to Enterprise Value is the Enterprise Expertise Management thesis.</a:t>
            </a:r>
            <a:endParaRPr lang="en-US" sz="7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82158" y="1097310"/>
            <a:ext cx="228600" cy="2286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440492" y="1097310"/>
            <a:ext cx="228600" cy="2286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82158" y="2904530"/>
            <a:ext cx="228600" cy="2286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440492" y="2904530"/>
            <a:ext cx="228600" cy="22860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57770" y="171450"/>
            <a:ext cx="949130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09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257770" y="401241"/>
            <a:ext cx="9232452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Business Case</a:t>
            </a:r>
            <a:endParaRPr lang="en-US" sz="2140" dirty="0"/>
          </a:p>
        </p:txBody>
      </p:sp>
      <p:sp>
        <p:nvSpPr>
          <p:cNvPr id="8" name="Text 6"/>
          <p:cNvSpPr/>
          <p:nvPr/>
        </p:nvSpPr>
        <p:spPr>
          <a:xfrm>
            <a:off x="257770" y="771079"/>
            <a:ext cx="707296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113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 that systematically activate Enterprise Expertise create measurable commercial advantage.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257770" y="1097310"/>
            <a:ext cx="3623816" cy="3557439"/>
          </a:xfrm>
          <a:prstGeom prst="roundRect">
            <a:avLst>
              <a:gd name="adj" fmla="val 821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57770" y="1097310"/>
            <a:ext cx="9525" cy="3557439"/>
          </a:xfrm>
          <a:custGeom>
            <a:avLst/>
            <a:gdLst/>
            <a:ahLst/>
            <a:cxnLst/>
            <a:rect l="l" t="t" r="r" b="b"/>
            <a:pathLst>
              <a:path w="9525" h="3557439">
                <a:moveTo>
                  <a:pt x="0" y="29210"/>
                </a:moveTo>
                <a:lnTo>
                  <a:pt x="1191" y="20955"/>
                </a:lnTo>
                <a:lnTo>
                  <a:pt x="2381" y="17658"/>
                </a:lnTo>
                <a:lnTo>
                  <a:pt x="3572" y="15213"/>
                </a:lnTo>
                <a:lnTo>
                  <a:pt x="4763" y="13224"/>
                </a:lnTo>
                <a:lnTo>
                  <a:pt x="5953" y="11537"/>
                </a:lnTo>
                <a:lnTo>
                  <a:pt x="7144" y="10071"/>
                </a:lnTo>
                <a:lnTo>
                  <a:pt x="8334" y="8779"/>
                </a:lnTo>
                <a:lnTo>
                  <a:pt x="9525" y="7629"/>
                </a:lnTo>
                <a:lnTo>
                  <a:pt x="9525" y="3549809"/>
                </a:lnTo>
                <a:lnTo>
                  <a:pt x="8334" y="3548660"/>
                </a:lnTo>
                <a:lnTo>
                  <a:pt x="7144" y="3547368"/>
                </a:lnTo>
                <a:lnTo>
                  <a:pt x="5953" y="3545902"/>
                </a:lnTo>
                <a:lnTo>
                  <a:pt x="4763" y="3544214"/>
                </a:lnTo>
                <a:lnTo>
                  <a:pt x="3572" y="3542225"/>
                </a:lnTo>
                <a:lnTo>
                  <a:pt x="2381" y="3539780"/>
                </a:lnTo>
                <a:lnTo>
                  <a:pt x="1191" y="3536483"/>
                </a:lnTo>
                <a:lnTo>
                  <a:pt x="0" y="3528229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95436" y="1225451"/>
            <a:ext cx="369381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</a:t>
            </a:r>
            <a:endParaRPr lang="en-US" sz="62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005" y="1466338"/>
            <a:ext cx="132588" cy="1325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52152" y="1429792"/>
            <a:ext cx="1362894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buyer confidence</a:t>
            </a:r>
            <a:endParaRPr lang="en-US" sz="9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005" y="1672019"/>
            <a:ext cx="132588" cy="1325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52152" y="1635472"/>
            <a:ext cx="1069032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sales cycles</a:t>
            </a:r>
            <a:endParaRPr lang="en-US" sz="9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005" y="1877699"/>
            <a:ext cx="132588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52152" y="1841153"/>
            <a:ext cx="908432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win rates</a:t>
            </a:r>
            <a:endParaRPr lang="en-US" sz="9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005" y="2083379"/>
            <a:ext cx="132588" cy="13258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52152" y="2046833"/>
            <a:ext cx="1502539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customer retention</a:t>
            </a:r>
            <a:endParaRPr lang="en-US" sz="9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005" y="2289060"/>
            <a:ext cx="132588" cy="1325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52152" y="2252514"/>
            <a:ext cx="934135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effective AI</a:t>
            </a:r>
            <a:endParaRPr lang="en-US" sz="9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005" y="2494740"/>
            <a:ext cx="132588" cy="13258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52152" y="2458194"/>
            <a:ext cx="1656100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Commercial Friction</a:t>
            </a:r>
            <a:endParaRPr lang="en-US" sz="9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005" y="2700421"/>
            <a:ext cx="132588" cy="13258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52152" y="2663875"/>
            <a:ext cx="1325567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90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Enterprise Value</a:t>
            </a:r>
            <a:endParaRPr lang="en-US" sz="900" dirty="0"/>
          </a:p>
        </p:txBody>
      </p:sp>
      <p:sp>
        <p:nvSpPr>
          <p:cNvPr id="26" name="Text 17"/>
          <p:cNvSpPr/>
          <p:nvPr/>
        </p:nvSpPr>
        <p:spPr>
          <a:xfrm>
            <a:off x="4009727" y="1097310"/>
            <a:ext cx="2301032" cy="1750070"/>
          </a:xfrm>
          <a:prstGeom prst="roundRect">
            <a:avLst>
              <a:gd name="adj" fmla="val 246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18"/>
          <p:cNvSpPr/>
          <p:nvPr/>
        </p:nvSpPr>
        <p:spPr>
          <a:xfrm>
            <a:off x="4769339" y="1621780"/>
            <a:ext cx="78166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30"/>
              </a:lnSpc>
              <a:buNone/>
            </a:pPr>
            <a:r>
              <a:rPr lang="en-US" sz="293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23%</a:t>
            </a:r>
            <a:endParaRPr lang="en-US" sz="2930" dirty="0"/>
          </a:p>
        </p:txBody>
      </p:sp>
      <p:sp>
        <p:nvSpPr>
          <p:cNvPr id="28" name="Text 19"/>
          <p:cNvSpPr/>
          <p:nvPr/>
        </p:nvSpPr>
        <p:spPr>
          <a:xfrm>
            <a:off x="4639069" y="2037011"/>
            <a:ext cx="1042348" cy="138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Sales Cycles</a:t>
            </a:r>
            <a:r>
              <a:rPr lang="en-US" sz="600" b="0" baseline="30000" dirty="0">
                <a:solidFill>
                  <a:srgbClr val="EEF2FF"/>
                </a:solidFill>
              </a:rPr>
              <a:t>1</a:t>
            </a:r>
            <a:endParaRPr lang="en-US" sz="840" dirty="0"/>
          </a:p>
        </p:txBody>
      </p:sp>
      <p:sp>
        <p:nvSpPr>
          <p:cNvPr id="29" name="Text 20"/>
          <p:cNvSpPr/>
          <p:nvPr/>
        </p:nvSpPr>
        <p:spPr>
          <a:xfrm>
            <a:off x="4643661" y="2204889"/>
            <a:ext cx="103301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endParaRPr lang="en-US" sz="620" dirty="0"/>
          </a:p>
        </p:txBody>
      </p:sp>
      <p:sp>
        <p:nvSpPr>
          <p:cNvPr id="30" name="Text 21"/>
          <p:cNvSpPr/>
          <p:nvPr/>
        </p:nvSpPr>
        <p:spPr>
          <a:xfrm>
            <a:off x="6367909" y="1097310"/>
            <a:ext cx="2301180" cy="1750070"/>
          </a:xfrm>
          <a:prstGeom prst="roundRect">
            <a:avLst>
              <a:gd name="adj" fmla="val 246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2"/>
          <p:cNvSpPr/>
          <p:nvPr/>
        </p:nvSpPr>
        <p:spPr>
          <a:xfrm>
            <a:off x="6912017" y="1709291"/>
            <a:ext cx="1212964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80"/>
              </a:lnSpc>
              <a:buNone/>
            </a:pPr>
            <a:r>
              <a:rPr lang="en-US" sz="248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21–35%</a:t>
            </a:r>
            <a:endParaRPr lang="en-US" sz="2480" dirty="0"/>
          </a:p>
        </p:txBody>
      </p:sp>
      <p:sp>
        <p:nvSpPr>
          <p:cNvPr id="32" name="Text 23"/>
          <p:cNvSpPr/>
          <p:nvPr/>
        </p:nvSpPr>
        <p:spPr>
          <a:xfrm>
            <a:off x="7059134" y="2067371"/>
            <a:ext cx="918582" cy="138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Win Rates</a:t>
            </a:r>
            <a:r>
              <a:rPr lang="en-US" sz="600" b="0" baseline="30000" dirty="0">
                <a:solidFill>
                  <a:srgbClr val="EEF2FF"/>
                </a:solidFill>
              </a:rPr>
              <a:t>2</a:t>
            </a:r>
            <a:endParaRPr lang="en-US" sz="840" dirty="0"/>
          </a:p>
        </p:txBody>
      </p:sp>
      <p:sp>
        <p:nvSpPr>
          <p:cNvPr id="33" name="Text 24"/>
          <p:cNvSpPr/>
          <p:nvPr/>
        </p:nvSpPr>
        <p:spPr>
          <a:xfrm>
            <a:off x="4009727" y="2904530"/>
            <a:ext cx="2301032" cy="1750219"/>
          </a:xfrm>
          <a:prstGeom prst="roundRect">
            <a:avLst>
              <a:gd name="adj" fmla="val 246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5"/>
          <p:cNvSpPr/>
          <p:nvPr/>
        </p:nvSpPr>
        <p:spPr>
          <a:xfrm>
            <a:off x="4671514" y="3488085"/>
            <a:ext cx="97731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30"/>
              </a:lnSpc>
              <a:buNone/>
            </a:pPr>
            <a:r>
              <a:rPr lang="en-US" sz="293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113%</a:t>
            </a:r>
            <a:endParaRPr lang="en-US" sz="2930" dirty="0"/>
          </a:p>
        </p:txBody>
      </p:sp>
      <p:sp>
        <p:nvSpPr>
          <p:cNvPr id="35" name="Text 26"/>
          <p:cNvSpPr/>
          <p:nvPr/>
        </p:nvSpPr>
        <p:spPr>
          <a:xfrm>
            <a:off x="4215393" y="3903315"/>
            <a:ext cx="1889552" cy="138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Top-Quartile Net Revenue Retention</a:t>
            </a:r>
            <a:r>
              <a:rPr lang="en-US" sz="600" b="0" baseline="30000" dirty="0">
                <a:solidFill>
                  <a:srgbClr val="EEF2FF"/>
                </a:solidFill>
              </a:rPr>
              <a:t>3</a:t>
            </a:r>
            <a:endParaRPr lang="en-US" sz="840" dirty="0"/>
          </a:p>
        </p:txBody>
      </p:sp>
      <p:sp>
        <p:nvSpPr>
          <p:cNvPr id="36" name="Text 27"/>
          <p:cNvSpPr/>
          <p:nvPr/>
        </p:nvSpPr>
        <p:spPr>
          <a:xfrm>
            <a:off x="6367909" y="2904530"/>
            <a:ext cx="2301180" cy="1750219"/>
          </a:xfrm>
          <a:prstGeom prst="roundRect">
            <a:avLst>
              <a:gd name="adj" fmla="val 2467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8"/>
          <p:cNvSpPr/>
          <p:nvPr/>
        </p:nvSpPr>
        <p:spPr>
          <a:xfrm>
            <a:off x="6823549" y="3479155"/>
            <a:ext cx="1389900" cy="271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40"/>
              </a:lnSpc>
              <a:buNone/>
            </a:pPr>
            <a:r>
              <a:rPr lang="en-US" sz="214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24× vs. 5×</a:t>
            </a:r>
            <a:endParaRPr lang="en-US" sz="2140" dirty="0"/>
          </a:p>
        </p:txBody>
      </p:sp>
      <p:sp>
        <p:nvSpPr>
          <p:cNvPr id="38" name="Text 29"/>
          <p:cNvSpPr/>
          <p:nvPr/>
        </p:nvSpPr>
        <p:spPr>
          <a:xfrm>
            <a:off x="6938479" y="3794075"/>
            <a:ext cx="1159892" cy="138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2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 / Revenue Multiple</a:t>
            </a:r>
            <a:r>
              <a:rPr lang="en-US" sz="600" b="0" baseline="30000" dirty="0">
                <a:solidFill>
                  <a:srgbClr val="EEF2FF"/>
                </a:solidFill>
              </a:rPr>
              <a:t>4</a:t>
            </a:r>
            <a:endParaRPr lang="en-US" sz="840" dirty="0"/>
          </a:p>
        </p:txBody>
      </p:sp>
      <p:sp>
        <p:nvSpPr>
          <p:cNvPr id="39" name="Text 30"/>
          <p:cNvSpPr/>
          <p:nvPr/>
        </p:nvSpPr>
        <p:spPr>
          <a:xfrm>
            <a:off x="7006746" y="3961954"/>
            <a:ext cx="102335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30"/>
              </a:lnSpc>
              <a:buNone/>
            </a:pPr>
            <a:endParaRPr lang="en-US" sz="620" dirty="0"/>
          </a:p>
        </p:txBody>
      </p:sp>
      <p:sp>
        <p:nvSpPr>
          <p:cNvPr id="40" name="Text 31"/>
          <p:cNvSpPr/>
          <p:nvPr/>
        </p:nvSpPr>
        <p:spPr>
          <a:xfrm>
            <a:off x="257770" y="4741069"/>
            <a:ext cx="8801029" cy="502920"/>
          </a:xfrm>
          <a:prstGeom prst="roundRect">
            <a:avLst>
              <a:gd name="adj" fmla="val 9668"/>
            </a:avLst>
          </a:prstGeom>
          <a:solidFill>
            <a:srgbClr val="101E45"/>
          </a:solidFill>
          <a:ln/>
        </p:spPr>
        <p:txBody>
          <a:bodyPr wrap="square" lIns="143510" tIns="86360" rIns="143510" bIns="86360" rtlCol="0" anchor="t"/>
          <a:lstStyle/>
          <a:p>
            <a:pPr marL="0" indent="0" algn="l">
              <a:buNone/>
            </a:pPr>
            <a:r>
              <a:rPr lang="en-US" sz="55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HubSpot State of Sales 2024 | Gartner 2023    2 Salesforce State of Sales 2023 | HubSpot 2024    3 McKinsey &amp; Company 2024    4 McKinsey &amp; Company 2024</a:t>
            </a:r>
            <a:endParaRPr lang="en-US" sz="680" dirty="0"/>
          </a:p>
        </p:txBody>
      </p:sp>
      <p:sp>
        <p:nvSpPr>
          <p:cNvPr id="41" name="Text 32"/>
          <p:cNvSpPr/>
          <p:nvPr/>
        </p:nvSpPr>
        <p:spPr>
          <a:xfrm>
            <a:off x="257770" y="4741069"/>
            <a:ext cx="19050" cy="302121"/>
          </a:xfrm>
          <a:custGeom>
            <a:avLst/>
            <a:gdLst/>
            <a:ahLst/>
            <a:cxnLst/>
            <a:rect l="l" t="t" r="r" b="b"/>
            <a:pathLst>
              <a:path w="19050" h="302121">
                <a:moveTo>
                  <a:pt x="0" y="29210"/>
                </a:moveTo>
                <a:lnTo>
                  <a:pt x="2381" y="17658"/>
                </a:lnTo>
                <a:lnTo>
                  <a:pt x="4763" y="13224"/>
                </a:lnTo>
                <a:lnTo>
                  <a:pt x="7144" y="10071"/>
                </a:lnTo>
                <a:lnTo>
                  <a:pt x="9525" y="7629"/>
                </a:lnTo>
                <a:lnTo>
                  <a:pt x="11906" y="5677"/>
                </a:lnTo>
                <a:lnTo>
                  <a:pt x="14288" y="4099"/>
                </a:lnTo>
                <a:lnTo>
                  <a:pt x="16669" y="2829"/>
                </a:lnTo>
                <a:lnTo>
                  <a:pt x="19050" y="1824"/>
                </a:lnTo>
                <a:lnTo>
                  <a:pt x="19050" y="300297"/>
                </a:lnTo>
                <a:lnTo>
                  <a:pt x="16669" y="299292"/>
                </a:lnTo>
                <a:lnTo>
                  <a:pt x="14288" y="298022"/>
                </a:lnTo>
                <a:lnTo>
                  <a:pt x="11906" y="296444"/>
                </a:lnTo>
                <a:lnTo>
                  <a:pt x="9525" y="294492"/>
                </a:lnTo>
                <a:lnTo>
                  <a:pt x="7144" y="292050"/>
                </a:lnTo>
                <a:lnTo>
                  <a:pt x="4763" y="288897"/>
                </a:lnTo>
                <a:lnTo>
                  <a:pt x="2381" y="284463"/>
                </a:lnTo>
                <a:lnTo>
                  <a:pt x="0" y="272911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70" y="171450"/>
            <a:ext cx="923984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10</a:t>
            </a:r>
            <a:endParaRPr lang="en-US" sz="680" dirty="0"/>
          </a:p>
        </p:txBody>
      </p:sp>
      <p:sp>
        <p:nvSpPr>
          <p:cNvPr id="3" name="Text 1"/>
          <p:cNvSpPr/>
          <p:nvPr/>
        </p:nvSpPr>
        <p:spPr>
          <a:xfrm>
            <a:off x="372070" y="401241"/>
            <a:ext cx="8987850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Strategic Implication</a:t>
            </a:r>
            <a:endParaRPr lang="en-US" sz="2140" dirty="0"/>
          </a:p>
        </p:txBody>
      </p:sp>
      <p:sp>
        <p:nvSpPr>
          <p:cNvPr id="4" name="Text 2"/>
          <p:cNvSpPr/>
          <p:nvPr/>
        </p:nvSpPr>
        <p:spPr>
          <a:xfrm>
            <a:off x="372070" y="784622"/>
            <a:ext cx="9239845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92"/>
              </a:lnSpc>
              <a:spcAft>
                <a:spcPts val="1350"/>
              </a:spcAft>
              <a:buNone/>
            </a:pPr>
            <a:r>
              <a:rPr lang="en-US" sz="96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generation of competitive advantage belongs to those who activate what they already possess.</a:t>
            </a:r>
            <a:endParaRPr lang="en-US" sz="960" dirty="0"/>
          </a:p>
        </p:txBody>
      </p:sp>
      <p:sp>
        <p:nvSpPr>
          <p:cNvPr id="5" name="Text 3"/>
          <p:cNvSpPr/>
          <p:nvPr/>
        </p:nvSpPr>
        <p:spPr>
          <a:xfrm>
            <a:off x="372070" y="1132731"/>
            <a:ext cx="8399859" cy="1388120"/>
          </a:xfrm>
          <a:prstGeom prst="roundRect">
            <a:avLst>
              <a:gd name="adj" fmla="val 4117"/>
            </a:avLst>
          </a:prstGeom>
          <a:solidFill>
            <a:srgbClr val="0D1E45"/>
          </a:solidFill>
          <a:ln w="19050">
            <a:solidFill>
              <a:srgbClr val="F59E0B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8891" y="1366391"/>
            <a:ext cx="8630841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74"/>
              </a:lnSpc>
              <a:spcAft>
                <a:spcPts val="230"/>
              </a:spcAft>
              <a:buNone/>
            </a:pPr>
            <a:r>
              <a:rPr lang="en-US" sz="1240" i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next generation of competitive advantage</a:t>
            </a:r>
            <a:endParaRPr lang="en-US" sz="1240" dirty="0"/>
          </a:p>
        </p:txBody>
      </p:sp>
      <p:sp>
        <p:nvSpPr>
          <p:cNvPr id="7" name="Text 5"/>
          <p:cNvSpPr/>
          <p:nvPr/>
        </p:nvSpPr>
        <p:spPr>
          <a:xfrm>
            <a:off x="648891" y="1608088"/>
            <a:ext cx="8630841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74"/>
              </a:lnSpc>
              <a:spcAft>
                <a:spcPts val="1010"/>
              </a:spcAft>
              <a:buNone/>
            </a:pPr>
            <a:r>
              <a:rPr lang="en-US" sz="12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will not belong to organizations that simply hire smarter people.</a:t>
            </a:r>
            <a:endParaRPr lang="en-US" sz="1240" dirty="0"/>
          </a:p>
        </p:txBody>
      </p:sp>
      <p:sp>
        <p:nvSpPr>
          <p:cNvPr id="8" name="Text 6"/>
          <p:cNvSpPr/>
          <p:nvPr/>
        </p:nvSpPr>
        <p:spPr>
          <a:xfrm>
            <a:off x="256580" y="2086421"/>
            <a:ext cx="8630841" cy="200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82"/>
              </a:lnSpc>
              <a:buNone/>
            </a:pPr>
            <a:r>
              <a:rPr lang="en-US" sz="113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 will belong to organizations that systematically activate the expertise they already possess.</a:t>
            </a:r>
            <a:endParaRPr lang="en-US" sz="1130" dirty="0"/>
          </a:p>
        </p:txBody>
      </p:sp>
      <p:sp>
        <p:nvSpPr>
          <p:cNvPr id="9" name="Text 7"/>
          <p:cNvSpPr/>
          <p:nvPr/>
        </p:nvSpPr>
        <p:spPr>
          <a:xfrm>
            <a:off x="372070" y="2678311"/>
            <a:ext cx="3863876" cy="604587"/>
          </a:xfrm>
          <a:prstGeom prst="roundRect">
            <a:avLst>
              <a:gd name="adj" fmla="val 7142"/>
            </a:avLst>
          </a:prstGeom>
          <a:solidFill>
            <a:srgbClr val="101E45"/>
          </a:solidFill>
          <a:ln/>
        </p:spPr>
        <p:txBody>
          <a:bodyPr wrap="square" lIns="128270" tIns="128270" rIns="128270" bIns="128270" rtlCol="0" anchor="t"/>
          <a:lstStyle/>
          <a:p>
            <a:pPr marL="0" indent="0" algn="l"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will become one of the defining strategic assets of the next decade.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372070" y="2678311"/>
            <a:ext cx="9525" cy="586978"/>
          </a:xfrm>
          <a:custGeom>
            <a:avLst/>
            <a:gdLst/>
            <a:ahLst/>
            <a:cxnLst/>
            <a:rect l="l" t="t" r="r" b="b"/>
            <a:pathLst>
              <a:path w="9525" h="586978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570851"/>
                </a:lnTo>
                <a:lnTo>
                  <a:pt x="8334" y="569299"/>
                </a:lnTo>
                <a:lnTo>
                  <a:pt x="7144" y="567587"/>
                </a:lnTo>
                <a:lnTo>
                  <a:pt x="5953" y="565677"/>
                </a:lnTo>
                <a:lnTo>
                  <a:pt x="4763" y="563511"/>
                </a:lnTo>
                <a:lnTo>
                  <a:pt x="3572" y="560994"/>
                </a:lnTo>
                <a:lnTo>
                  <a:pt x="2381" y="557939"/>
                </a:lnTo>
                <a:lnTo>
                  <a:pt x="1191" y="553868"/>
                </a:lnTo>
                <a:lnTo>
                  <a:pt x="0" y="543798"/>
                </a:lnTo>
                <a:close/>
              </a:path>
            </a:pathLst>
          </a:custGeom>
          <a:solidFill>
            <a:srgbClr val="3B7BF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07905" y="2678311"/>
            <a:ext cx="3863876" cy="604587"/>
          </a:xfrm>
          <a:prstGeom prst="roundRect">
            <a:avLst>
              <a:gd name="adj" fmla="val 7142"/>
            </a:avLst>
          </a:prstGeom>
          <a:solidFill>
            <a:srgbClr val="101E45"/>
          </a:solidFill>
          <a:ln/>
        </p:spPr>
        <p:txBody>
          <a:bodyPr wrap="square" lIns="128270" tIns="128270" rIns="128270" bIns="128270" rtlCol="0" anchor="t"/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organizations that manage it intentionally will outperform those that do not.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4907905" y="2678311"/>
            <a:ext cx="9525" cy="586978"/>
          </a:xfrm>
          <a:custGeom>
            <a:avLst/>
            <a:gdLst/>
            <a:ahLst/>
            <a:cxnLst/>
            <a:rect l="l" t="t" r="r" b="b"/>
            <a:pathLst>
              <a:path w="9525" h="586978">
                <a:moveTo>
                  <a:pt x="0" y="43180"/>
                </a:moveTo>
                <a:lnTo>
                  <a:pt x="1191" y="33110"/>
                </a:lnTo>
                <a:lnTo>
                  <a:pt x="2381" y="29039"/>
                </a:lnTo>
                <a:lnTo>
                  <a:pt x="3572" y="25984"/>
                </a:lnTo>
                <a:lnTo>
                  <a:pt x="4763" y="23467"/>
                </a:lnTo>
                <a:lnTo>
                  <a:pt x="5953" y="21301"/>
                </a:lnTo>
                <a:lnTo>
                  <a:pt x="7144" y="19391"/>
                </a:lnTo>
                <a:lnTo>
                  <a:pt x="8334" y="17679"/>
                </a:lnTo>
                <a:lnTo>
                  <a:pt x="9525" y="16127"/>
                </a:lnTo>
                <a:lnTo>
                  <a:pt x="9525" y="570851"/>
                </a:lnTo>
                <a:lnTo>
                  <a:pt x="8334" y="569299"/>
                </a:lnTo>
                <a:lnTo>
                  <a:pt x="7144" y="567587"/>
                </a:lnTo>
                <a:lnTo>
                  <a:pt x="5953" y="565677"/>
                </a:lnTo>
                <a:lnTo>
                  <a:pt x="4763" y="563511"/>
                </a:lnTo>
                <a:lnTo>
                  <a:pt x="3572" y="560994"/>
                </a:lnTo>
                <a:lnTo>
                  <a:pt x="2381" y="557939"/>
                </a:lnTo>
                <a:lnTo>
                  <a:pt x="1191" y="553868"/>
                </a:lnTo>
                <a:lnTo>
                  <a:pt x="0" y="543798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4814590"/>
            <a:ext cx="9144000" cy="338777"/>
          </a:xfrm>
          <a:prstGeom prst="rect">
            <a:avLst/>
          </a:prstGeom>
          <a:solidFill>
            <a:srgbClr val="3B7BF8"/>
          </a:solidFill>
          <a:ln/>
        </p:spPr>
        <p:txBody>
          <a:bodyPr wrap="none" lIns="200660" tIns="0" rIns="200660" bIns="0" rtlCol="0" anchor="ctr"/>
          <a:lstStyle/>
          <a:p>
            <a:pPr marL="0" indent="0" algn="ctr">
              <a:buNone/>
            </a:pPr>
            <a:r>
              <a:rPr lang="en-US" sz="79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 not whether Enterprise Expertise matters. The question is whether your organization manages it.</a:t>
            </a:r>
            <a:endParaRPr lang="en-US" sz="7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40000">
                <a:srgbClr val="000000">
                  <a:alpha val="0"/>
                </a:srgbClr>
              </a:gs>
              <a:gs pos="100000">
                <a:srgbClr val="0E1F4A"/>
              </a:gs>
            </a:gsLst>
            <a:lin ang="21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286000"/>
            <a:ext cx="2857500" cy="2857500"/>
          </a:xfrm>
          <a:prstGeom prst="rect">
            <a:avLst/>
          </a:prstGeom>
          <a:gradFill rotWithShape="1">
            <a:gsLst>
              <a:gs pos="0">
                <a:srgbClr val="F59E0B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714530" y="0"/>
            <a:ext cx="2429470" cy="2429470"/>
          </a:xfrm>
          <a:prstGeom prst="rect">
            <a:avLst/>
          </a:prstGeom>
          <a:gradFill rotWithShape="1">
            <a:gsLst>
              <a:gs pos="0">
                <a:srgbClr val="3B82F6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28600" y="200620"/>
            <a:ext cx="13841" cy="4657130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3B82F6">
                  <a:alpha val="18000"/>
                </a:srgbClr>
              </a:gs>
              <a:gs pos="100000">
                <a:srgbClr val="F59E0B">
                  <a:alpha val="18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57770" y="171450"/>
            <a:ext cx="514445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kern="0" spc="11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11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257770" y="739967"/>
            <a:ext cx="514445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00" i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'This is not another sales methodology.'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57770" y="968567"/>
            <a:ext cx="514445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00" i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'It is not another AI strategy.'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57770" y="1197167"/>
            <a:ext cx="514445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900" i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'It is not another transformation initiative.'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57770" y="1661958"/>
            <a:ext cx="5144453" cy="193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26"/>
              </a:lnSpc>
              <a:buNone/>
            </a:pPr>
            <a:r>
              <a:rPr lang="en-US" sz="113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 is a new executive management discipline.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257770" y="1926574"/>
            <a:ext cx="4518315" cy="369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840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designed to activate one of the most valuable—and least managed—strategic assets inside every enterprise.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257770" y="2436162"/>
            <a:ext cx="4676775" cy="342602"/>
          </a:xfrm>
          <a:prstGeom prst="roundRect">
            <a:avLst>
              <a:gd name="adj" fmla="val 8526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72070" y="2532156"/>
            <a:ext cx="231651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Expertise™</a:t>
            </a:r>
            <a:endParaRPr lang="en-US" sz="790" dirty="0"/>
          </a:p>
        </p:txBody>
      </p:sp>
      <p:sp>
        <p:nvSpPr>
          <p:cNvPr id="14" name="Text 12"/>
          <p:cNvSpPr/>
          <p:nvPr/>
        </p:nvSpPr>
        <p:spPr>
          <a:xfrm>
            <a:off x="2592288" y="2507153"/>
            <a:ext cx="7590" cy="200620"/>
          </a:xfrm>
          <a:prstGeom prst="rect">
            <a:avLst/>
          </a:prstGeom>
          <a:solidFill>
            <a:srgbClr val="F59E0B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714179" y="2537960"/>
            <a:ext cx="231667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Strategic Asset</a:t>
            </a:r>
            <a:endParaRPr lang="en-US" sz="730" dirty="0"/>
          </a:p>
        </p:txBody>
      </p:sp>
      <p:sp>
        <p:nvSpPr>
          <p:cNvPr id="16" name="Text 14"/>
          <p:cNvSpPr/>
          <p:nvPr/>
        </p:nvSpPr>
        <p:spPr>
          <a:xfrm>
            <a:off x="257770" y="2821924"/>
            <a:ext cx="4676775" cy="342602"/>
          </a:xfrm>
          <a:prstGeom prst="roundRect">
            <a:avLst>
              <a:gd name="adj" fmla="val 8526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2070" y="2917918"/>
            <a:ext cx="231651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Friction™</a:t>
            </a:r>
            <a:endParaRPr lang="en-US" sz="790" dirty="0"/>
          </a:p>
        </p:txBody>
      </p:sp>
      <p:sp>
        <p:nvSpPr>
          <p:cNvPr id="18" name="Text 16"/>
          <p:cNvSpPr/>
          <p:nvPr/>
        </p:nvSpPr>
        <p:spPr>
          <a:xfrm>
            <a:off x="2592288" y="2892915"/>
            <a:ext cx="7590" cy="200620"/>
          </a:xfrm>
          <a:prstGeom prst="rect">
            <a:avLst/>
          </a:prstGeom>
          <a:solidFill>
            <a:srgbClr val="F59E0B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714179" y="2923723"/>
            <a:ext cx="231667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Hidden Tax</a:t>
            </a:r>
            <a:endParaRPr lang="en-US" sz="730" dirty="0"/>
          </a:p>
        </p:txBody>
      </p:sp>
      <p:sp>
        <p:nvSpPr>
          <p:cNvPr id="20" name="Text 18"/>
          <p:cNvSpPr/>
          <p:nvPr/>
        </p:nvSpPr>
        <p:spPr>
          <a:xfrm>
            <a:off x="257770" y="3207687"/>
            <a:ext cx="4676775" cy="342602"/>
          </a:xfrm>
          <a:prstGeom prst="roundRect">
            <a:avLst>
              <a:gd name="adj" fmla="val 8526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72070" y="3303681"/>
            <a:ext cx="231651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Influence™</a:t>
            </a:r>
            <a:endParaRPr lang="en-US" sz="790" dirty="0"/>
          </a:p>
        </p:txBody>
      </p:sp>
      <p:sp>
        <p:nvSpPr>
          <p:cNvPr id="22" name="Text 20"/>
          <p:cNvSpPr/>
          <p:nvPr/>
        </p:nvSpPr>
        <p:spPr>
          <a:xfrm>
            <a:off x="2592288" y="3278678"/>
            <a:ext cx="7590" cy="200620"/>
          </a:xfrm>
          <a:prstGeom prst="rect">
            <a:avLst/>
          </a:prstGeom>
          <a:solidFill>
            <a:srgbClr val="F59E0B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2714179" y="3309485"/>
            <a:ext cx="231667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Commercial Operating Model</a:t>
            </a:r>
            <a:endParaRPr lang="en-US" sz="730" dirty="0"/>
          </a:p>
        </p:txBody>
      </p:sp>
      <p:sp>
        <p:nvSpPr>
          <p:cNvPr id="24" name="Text 22"/>
          <p:cNvSpPr/>
          <p:nvPr/>
        </p:nvSpPr>
        <p:spPr>
          <a:xfrm>
            <a:off x="257770" y="3593449"/>
            <a:ext cx="4676775" cy="342602"/>
          </a:xfrm>
          <a:prstGeom prst="roundRect">
            <a:avLst>
              <a:gd name="adj" fmla="val 8526"/>
            </a:avLst>
          </a:prstGeom>
          <a:solidFill>
            <a:srgbClr val="101E4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72070" y="3689443"/>
            <a:ext cx="231651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Value</a:t>
            </a:r>
            <a:endParaRPr lang="en-US" sz="790" dirty="0"/>
          </a:p>
        </p:txBody>
      </p:sp>
      <p:sp>
        <p:nvSpPr>
          <p:cNvPr id="26" name="Text 24"/>
          <p:cNvSpPr/>
          <p:nvPr/>
        </p:nvSpPr>
        <p:spPr>
          <a:xfrm>
            <a:off x="2592288" y="3664440"/>
            <a:ext cx="7590" cy="200620"/>
          </a:xfrm>
          <a:prstGeom prst="rect">
            <a:avLst/>
          </a:prstGeom>
          <a:solidFill>
            <a:srgbClr val="F59E0B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714179" y="3695248"/>
            <a:ext cx="231667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Outcome</a:t>
            </a:r>
            <a:endParaRPr lang="en-US" sz="730" dirty="0"/>
          </a:p>
        </p:txBody>
      </p:sp>
      <p:sp>
        <p:nvSpPr>
          <p:cNvPr id="28" name="Text 26"/>
          <p:cNvSpPr/>
          <p:nvPr/>
        </p:nvSpPr>
        <p:spPr>
          <a:xfrm>
            <a:off x="5105995" y="1832812"/>
            <a:ext cx="3636169" cy="2013347"/>
          </a:xfrm>
          <a:prstGeom prst="roundRect">
            <a:avLst>
              <a:gd name="adj" fmla="val 2839"/>
            </a:avLst>
          </a:prstGeom>
          <a:solidFill>
            <a:srgbClr val="101E45"/>
          </a:solidFill>
          <a:ln w="9525">
            <a:solidFill>
              <a:srgbClr val="F59E0B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5860639" y="2027628"/>
            <a:ext cx="2126732" cy="22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2"/>
              </a:lnSpc>
              <a:buNone/>
            </a:pPr>
            <a:r>
              <a:rPr lang="en-US" sz="1460" b="1" dirty="0">
                <a:solidFill>
                  <a:srgbClr val="F59E0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Enterprise Expertise™</a:t>
            </a:r>
            <a:endParaRPr lang="en-US" sz="1460" dirty="0"/>
          </a:p>
        </p:txBody>
      </p:sp>
      <p:sp>
        <p:nvSpPr>
          <p:cNvPr id="30" name="Text 28"/>
          <p:cNvSpPr/>
          <p:nvPr/>
        </p:nvSpPr>
        <p:spPr>
          <a:xfrm>
            <a:off x="6430008" y="2307276"/>
            <a:ext cx="98799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85"/>
              </a:lnSpc>
              <a:buNone/>
            </a:pPr>
            <a:r>
              <a:rPr lang="en-US" sz="790" i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Strategic Asset.</a:t>
            </a:r>
            <a:endParaRPr lang="en-US" sz="790" dirty="0"/>
          </a:p>
        </p:txBody>
      </p:sp>
      <p:sp>
        <p:nvSpPr>
          <p:cNvPr id="31" name="Text 29"/>
          <p:cNvSpPr/>
          <p:nvPr/>
        </p:nvSpPr>
        <p:spPr>
          <a:xfrm>
            <a:off x="6008697" y="2665952"/>
            <a:ext cx="1830765" cy="3472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2"/>
              </a:lnSpc>
              <a:buNone/>
            </a:pPr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organization already possesses</a:t>
            </a:r>
            <a:br/>
            <a:r>
              <a:rPr lang="en-US" sz="84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extraordinary expertise.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5879775" y="3067639"/>
            <a:ext cx="208846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85"/>
              </a:lnSpc>
              <a:buNone/>
            </a:pPr>
            <a:r>
              <a:rPr lang="en-US" sz="790" i="1" dirty="0">
                <a:solidFill>
                  <a:srgbClr val="7B9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 no longer whether it exists.</a:t>
            </a:r>
            <a:endParaRPr lang="en-US" sz="790" dirty="0"/>
          </a:p>
        </p:txBody>
      </p:sp>
      <p:sp>
        <p:nvSpPr>
          <p:cNvPr id="33" name="Text 31"/>
          <p:cNvSpPr/>
          <p:nvPr/>
        </p:nvSpPr>
        <p:spPr>
          <a:xfrm>
            <a:off x="5746842" y="3429000"/>
            <a:ext cx="235432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 whether you manage it.</a:t>
            </a:r>
            <a:endParaRPr lang="en-US" sz="900" dirty="0"/>
          </a:p>
        </p:txBody>
      </p:sp>
      <p:pic>
        <p:nvPicPr>
          <p:cNvPr id="34" name="Image 0" descr="preencoded.png"/>
          <p:cNvPicPr>
            <a:picLocks noChangeAspect="1"/>
          </p:cNvPicPr>
          <p:nvPr/>
        </p:nvPicPr>
        <p:blipFill>
          <a:blip>
            <a:alphaModFix amt="4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5714" y="3257275"/>
            <a:ext cx="132588" cy="132588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3B82F6"/>
              </a:gs>
              <a:gs pos="50000">
                <a:srgbClr val="14B8A6"/>
              </a:gs>
              <a:gs pos="100000">
                <a:srgbClr val="F59E0B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-457200" y="4960144"/>
            <a:ext cx="10058400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65"/>
              </a:lnSpc>
              <a:buNone/>
            </a:pPr>
            <a:r>
              <a:rPr lang="en-US" sz="510" kern="0" spc="80" dirty="0">
                <a:solidFill>
                  <a:srgbClr val="7B9FD4">
                    <a:alpha val="5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EXPERTISE MANAGEMENT™ — PROPRIETARY EXECUTIVE FRAMEWORK</a:t>
            </a:r>
            <a:endParaRPr lang="en-US" sz="510" dirty="0"/>
          </a:p>
        </p:txBody>
      </p:sp>
      <p:sp>
        <p:nvSpPr>
          <p:cNvPr id="999" name="Headline_S11"/>
          <p:cNvSpPr/>
          <p:nvPr/>
        </p:nvSpPr>
        <p:spPr>
          <a:xfrm>
            <a:off x="257769" y="401238"/>
            <a:ext cx="5144414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560"/>
              </a:spcAft>
              <a:buNone/>
            </a:pPr>
            <a:r>
              <a:rPr lang="en-US" sz="2140" b="1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Executive Mandate</a:t>
            </a:r>
            <a:endParaRPr lang="en-US" sz="21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7134</TotalTime>
  <Words>1018</Words>
  <Application>Microsoft Office PowerPoint</Application>
  <PresentationFormat>On-screen Show (16:9)</PresentationFormat>
  <Paragraphs>218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Joseph Guerriero</cp:lastModifiedBy>
  <cp:revision>3</cp:revision>
  <dcterms:created xsi:type="dcterms:W3CDTF">2026-07-27T23:13:51Z</dcterms:created>
  <dcterms:modified xsi:type="dcterms:W3CDTF">2026-08-08T17:01:14Z</dcterms:modified>
</cp:coreProperties>
</file>